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sldIdLst>
    <p:sldId id="256" r:id="rId2"/>
    <p:sldId id="258" r:id="rId3"/>
    <p:sldId id="257" r:id="rId4"/>
    <p:sldId id="259" r:id="rId5"/>
    <p:sldId id="294" r:id="rId6"/>
    <p:sldId id="262" r:id="rId7"/>
    <p:sldId id="263" r:id="rId8"/>
    <p:sldId id="264" r:id="rId9"/>
    <p:sldId id="261" r:id="rId10"/>
    <p:sldId id="260" r:id="rId11"/>
    <p:sldId id="292" r:id="rId12"/>
    <p:sldId id="281" r:id="rId13"/>
    <p:sldId id="282" r:id="rId14"/>
    <p:sldId id="283" r:id="rId15"/>
    <p:sldId id="266" r:id="rId16"/>
    <p:sldId id="265" r:id="rId17"/>
    <p:sldId id="284" r:id="rId18"/>
    <p:sldId id="296" r:id="rId19"/>
    <p:sldId id="273" r:id="rId20"/>
    <p:sldId id="270" r:id="rId21"/>
    <p:sldId id="267" r:id="rId22"/>
    <p:sldId id="285" r:id="rId23"/>
    <p:sldId id="268" r:id="rId24"/>
    <p:sldId id="269" r:id="rId25"/>
    <p:sldId id="286" r:id="rId26"/>
    <p:sldId id="290" r:id="rId27"/>
    <p:sldId id="288" r:id="rId28"/>
    <p:sldId id="289" r:id="rId29"/>
    <p:sldId id="271" r:id="rId30"/>
    <p:sldId id="287" r:id="rId31"/>
    <p:sldId id="272" r:id="rId32"/>
    <p:sldId id="297" r:id="rId33"/>
    <p:sldId id="274" r:id="rId34"/>
    <p:sldId id="275" r:id="rId35"/>
    <p:sldId id="280" r:id="rId36"/>
    <p:sldId id="276" r:id="rId37"/>
    <p:sldId id="293"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2043" autoAdjust="0"/>
  </p:normalViewPr>
  <p:slideViewPr>
    <p:cSldViewPr snapToGrid="0">
      <p:cViewPr varScale="1">
        <p:scale>
          <a:sx n="72" d="100"/>
          <a:sy n="72" d="100"/>
        </p:scale>
        <p:origin x="9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19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CBE5F-EC64-4DBF-93B8-602189136287}"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F9472-14CE-451E-B747-C93FF0E7C9F1}" type="slidenum">
              <a:rPr lang="en-US" smtClean="0"/>
              <a:t>‹#›</a:t>
            </a:fld>
            <a:endParaRPr lang="en-US"/>
          </a:p>
        </p:txBody>
      </p:sp>
    </p:spTree>
    <p:extLst>
      <p:ext uri="{BB962C8B-B14F-4D97-AF65-F5344CB8AC3E}">
        <p14:creationId xmlns:p14="http://schemas.microsoft.com/office/powerpoint/2010/main" val="90390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ARRL_Radiogram"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n.wikipedia.org/wiki/Amateur_radio" TargetMode="External"/><Relationship Id="rId4" Type="http://schemas.openxmlformats.org/officeDocument/2006/relationships/hyperlink" Target="https://en.wikipedia.org/wiki/National_Traffic_Syste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callsign@winlink.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 feel of the audience and their awareness of digital stuff – things I may just take for granted might be new to some.</a:t>
            </a:r>
          </a:p>
          <a:p>
            <a:r>
              <a:rPr lang="en-US" dirty="0" smtClean="0"/>
              <a:t>Ask how many have used </a:t>
            </a:r>
            <a:r>
              <a:rPr lang="en-US" dirty="0" err="1" smtClean="0"/>
              <a:t>Winlink</a:t>
            </a:r>
            <a:r>
              <a:rPr lang="en-US" dirty="0" smtClean="0"/>
              <a:t> (HF or VHF), FT8,</a:t>
            </a:r>
            <a:r>
              <a:rPr lang="en-US" baseline="0" dirty="0" smtClean="0"/>
              <a:t> JS8CALL, FLDIGI, FLAMP.</a:t>
            </a:r>
          </a:p>
          <a:p>
            <a:r>
              <a:rPr lang="en-US" baseline="0" dirty="0" smtClean="0"/>
              <a:t>Ask what they have heard about </a:t>
            </a:r>
            <a:r>
              <a:rPr lang="en-US" baseline="0" dirty="0" err="1" smtClean="0"/>
              <a:t>Winlink</a:t>
            </a:r>
            <a:r>
              <a:rPr lang="en-US" baseline="0" dirty="0" smtClean="0"/>
              <a:t>.   </a:t>
            </a:r>
          </a:p>
          <a:p>
            <a:r>
              <a:rPr lang="en-US" baseline="0" dirty="0" smtClean="0"/>
              <a:t>Ask about digital using acoustic coupling and MT63, what information do you pass?</a:t>
            </a:r>
          </a:p>
          <a:p>
            <a:r>
              <a:rPr lang="en-US" baseline="0" dirty="0" smtClean="0"/>
              <a:t>Ask about their SET exercise. #people, amount of planning</a:t>
            </a:r>
          </a:p>
          <a:p>
            <a:r>
              <a:rPr lang="en-US" baseline="0" dirty="0" smtClean="0"/>
              <a:t>Ask about planned events. (unplanned too?)</a:t>
            </a:r>
          </a:p>
          <a:p>
            <a:r>
              <a:rPr lang="en-US" baseline="0" dirty="0" smtClean="0"/>
              <a:t>Do you work with other agencies e.g. ARC.  Hospitals, Point of Dispensing units, command posts, staging areas?</a:t>
            </a:r>
          </a:p>
          <a:p>
            <a:r>
              <a:rPr lang="en-US" baseline="0" dirty="0" smtClean="0"/>
              <a:t>Now you are getting into some things that might require sending lists, status reports, requests</a:t>
            </a:r>
          </a:p>
          <a:p>
            <a:r>
              <a:rPr lang="en-US" baseline="0" dirty="0" smtClean="0"/>
              <a:t>Now 100% accuracy is possible and routine.</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a:t>
            </a:fld>
            <a:endParaRPr lang="en-US"/>
          </a:p>
        </p:txBody>
      </p:sp>
    </p:spTree>
    <p:extLst>
      <p:ext uri="{BB962C8B-B14F-4D97-AF65-F5344CB8AC3E}">
        <p14:creationId xmlns:p14="http://schemas.microsoft.com/office/powerpoint/2010/main" val="49701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14</a:t>
            </a:fld>
            <a:endParaRPr lang="en-US"/>
          </a:p>
        </p:txBody>
      </p:sp>
    </p:spTree>
    <p:extLst>
      <p:ext uri="{BB962C8B-B14F-4D97-AF65-F5344CB8AC3E}">
        <p14:creationId xmlns:p14="http://schemas.microsoft.com/office/powerpoint/2010/main" val="199316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typical HF channel selection window. Notice that Martin, KB3PCY has both a 40m</a:t>
            </a:r>
            <a:r>
              <a:rPr lang="en-US" baseline="0" dirty="0" smtClean="0"/>
              <a:t> and an 80m frequency.</a:t>
            </a:r>
          </a:p>
          <a:p>
            <a:r>
              <a:rPr lang="en-US" baseline="0" dirty="0" smtClean="0"/>
              <a:t>He also has a 30m and a 20m frequency.  Here you see his 40m spot is running </a:t>
            </a:r>
            <a:r>
              <a:rPr lang="en-US" baseline="0" dirty="0" err="1" smtClean="0"/>
              <a:t>Vara</a:t>
            </a:r>
            <a:r>
              <a:rPr lang="en-US" baseline="0" dirty="0" smtClean="0"/>
              <a:t> at 500 Hz BW while</a:t>
            </a:r>
          </a:p>
          <a:p>
            <a:r>
              <a:rPr lang="en-US" baseline="0" dirty="0" smtClean="0"/>
              <a:t>On 80m he is running 2300 Hz BW.</a:t>
            </a:r>
          </a:p>
          <a:p>
            <a:r>
              <a:rPr lang="en-US" baseline="0" dirty="0" smtClean="0"/>
              <a:t>When you have this window open you can sort on any column to sort up again to sort down</a:t>
            </a:r>
          </a:p>
          <a:p>
            <a:r>
              <a:rPr lang="en-US" baseline="0" dirty="0" smtClean="0"/>
              <a:t>Remind me to show this when we bring up the radio.</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15</a:t>
            </a:fld>
            <a:endParaRPr lang="en-US"/>
          </a:p>
        </p:txBody>
      </p:sp>
    </p:spTree>
    <p:extLst>
      <p:ext uri="{BB962C8B-B14F-4D97-AF65-F5344CB8AC3E}">
        <p14:creationId xmlns:p14="http://schemas.microsoft.com/office/powerpoint/2010/main" val="145745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Peer to Peer, or Person to Person.   Message transfer only not a “CHAT”.  No internet involved.</a:t>
            </a:r>
          </a:p>
          <a:p>
            <a:r>
              <a:rPr lang="en-US" dirty="0" smtClean="0"/>
              <a:t>Prepare your message ahead of time, then make connection.</a:t>
            </a:r>
          </a:p>
          <a:p>
            <a:r>
              <a:rPr lang="en-US" dirty="0" smtClean="0"/>
              <a:t>There are some groups (more about this later) like</a:t>
            </a:r>
            <a:r>
              <a:rPr lang="en-US" baseline="0" dirty="0" smtClean="0"/>
              <a:t> Virginia and Florida in particular that have Peer to Peer sessions at given times.</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16</a:t>
            </a:fld>
            <a:endParaRPr lang="en-US"/>
          </a:p>
        </p:txBody>
      </p:sp>
    </p:spTree>
    <p:extLst>
      <p:ext uri="{BB962C8B-B14F-4D97-AF65-F5344CB8AC3E}">
        <p14:creationId xmlns:p14="http://schemas.microsoft.com/office/powerpoint/2010/main" val="5314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Radio-Forwarding Mode </a:t>
            </a:r>
            <a:r>
              <a:rPr lang="en-US" sz="1200" b="0" i="0" u="none" strike="noStrike" kern="1200" baseline="0" dirty="0" smtClean="0">
                <a:solidFill>
                  <a:schemeClr val="tx1"/>
                </a:solidFill>
                <a:latin typeface="+mn-lt"/>
                <a:ea typeface="+mn-ea"/>
                <a:cs typeface="+mn-cs"/>
              </a:rPr>
              <a:t>– Conventional mode is reliable and efficient, but it relies on</a:t>
            </a:r>
          </a:p>
          <a:p>
            <a:r>
              <a:rPr lang="en-US" sz="1200" b="0" i="0" u="none" strike="noStrike" kern="1200" baseline="0" dirty="0" smtClean="0">
                <a:solidFill>
                  <a:schemeClr val="tx1"/>
                </a:solidFill>
                <a:latin typeface="+mn-lt"/>
                <a:ea typeface="+mn-ea"/>
                <a:cs typeface="+mn-cs"/>
              </a:rPr>
              <a:t>an Internet connection between the RMS and a CMS. If an RMS is running strictly in</a:t>
            </a:r>
          </a:p>
          <a:p>
            <a:r>
              <a:rPr lang="en-US" sz="1200" b="0" i="0" u="none" strike="noStrike" kern="1200" baseline="0" dirty="0" smtClean="0">
                <a:solidFill>
                  <a:schemeClr val="tx1"/>
                </a:solidFill>
                <a:latin typeface="+mn-lt"/>
                <a:ea typeface="+mn-ea"/>
                <a:cs typeface="+mn-cs"/>
              </a:rPr>
              <a:t>conventional mode, and it doesn’t have an Internet connection, it cannot accept</a:t>
            </a:r>
          </a:p>
          <a:p>
            <a:r>
              <a:rPr lang="en-US" sz="1200" b="0" i="0" u="none" strike="noStrike" kern="1200" baseline="0" dirty="0" smtClean="0">
                <a:solidFill>
                  <a:schemeClr val="tx1"/>
                </a:solidFill>
                <a:latin typeface="+mn-lt"/>
                <a:ea typeface="+mn-ea"/>
                <a:cs typeface="+mn-cs"/>
              </a:rPr>
              <a:t>connections from client stations and route them to a CMS. If the Internet outage is</a:t>
            </a:r>
          </a:p>
          <a:p>
            <a:r>
              <a:rPr lang="en-US" sz="1200" b="0" i="0" u="none" strike="noStrike" kern="1200" baseline="0" dirty="0" smtClean="0">
                <a:solidFill>
                  <a:schemeClr val="tx1"/>
                </a:solidFill>
                <a:latin typeface="+mn-lt"/>
                <a:ea typeface="+mn-ea"/>
                <a:cs typeface="+mn-cs"/>
              </a:rPr>
              <a:t>confined to the local region of the RMS, a client can simply select a different RMS that</a:t>
            </a:r>
          </a:p>
          <a:p>
            <a:r>
              <a:rPr lang="en-US" sz="1200" b="0" i="0" u="none" strike="noStrike" kern="1200" baseline="0" dirty="0" smtClean="0">
                <a:solidFill>
                  <a:schemeClr val="tx1"/>
                </a:solidFill>
                <a:latin typeface="+mn-lt"/>
                <a:ea typeface="+mn-ea"/>
                <a:cs typeface="+mn-cs"/>
              </a:rPr>
              <a:t>has Internet to reach a CMS. However, with the increasing risk of network hacking and</a:t>
            </a:r>
          </a:p>
          <a:p>
            <a:r>
              <a:rPr lang="en-US" sz="1200" b="0" i="0" u="none" strike="noStrike" kern="1200" baseline="0" dirty="0" smtClean="0">
                <a:solidFill>
                  <a:schemeClr val="tx1"/>
                </a:solidFill>
                <a:latin typeface="+mn-lt"/>
                <a:ea typeface="+mn-ea"/>
                <a:cs typeface="+mn-cs"/>
              </a:rPr>
              <a:t>cyber-attacks, there is a growing concern with the vulnerability of the Internet itself. By</a:t>
            </a:r>
          </a:p>
          <a:p>
            <a:r>
              <a:rPr lang="en-US" sz="1200" b="0" i="0" u="none" strike="noStrike" kern="1200" baseline="0" dirty="0" smtClean="0">
                <a:solidFill>
                  <a:schemeClr val="tx1"/>
                </a:solidFill>
                <a:latin typeface="+mn-lt"/>
                <a:ea typeface="+mn-ea"/>
                <a:cs typeface="+mn-cs"/>
              </a:rPr>
              <a:t>policy, some government sites are prohibited from connecting to the public Internet out</a:t>
            </a:r>
          </a:p>
          <a:p>
            <a:r>
              <a:rPr lang="en-US" sz="1200" b="0" i="0" u="none" strike="noStrike" kern="1200" baseline="0" dirty="0" smtClean="0">
                <a:solidFill>
                  <a:schemeClr val="tx1"/>
                </a:solidFill>
                <a:latin typeface="+mn-lt"/>
                <a:ea typeface="+mn-ea"/>
                <a:cs typeface="+mn-cs"/>
              </a:rPr>
              <a:t>of fear of hacking attacks.</a:t>
            </a:r>
          </a:p>
          <a:p>
            <a:r>
              <a:rPr lang="en-US" sz="1200" b="0" i="0" u="none" strike="noStrike" kern="1200" baseline="0" dirty="0" smtClean="0">
                <a:solidFill>
                  <a:schemeClr val="tx1"/>
                </a:solidFill>
                <a:latin typeface="+mn-lt"/>
                <a:ea typeface="+mn-ea"/>
                <a:cs typeface="+mn-cs"/>
              </a:rPr>
              <a:t>The term “</a:t>
            </a:r>
            <a:r>
              <a:rPr lang="en-US" sz="1200" b="1" i="0" u="none" strike="noStrike" kern="1200" baseline="0" dirty="0" smtClean="0">
                <a:solidFill>
                  <a:schemeClr val="tx1"/>
                </a:solidFill>
                <a:latin typeface="+mn-lt"/>
                <a:ea typeface="+mn-ea"/>
                <a:cs typeface="+mn-cs"/>
              </a:rPr>
              <a:t>Hybrid Mode</a:t>
            </a:r>
            <a:r>
              <a:rPr lang="en-US" sz="1200" b="0" i="0" u="none" strike="noStrike" kern="1200" baseline="0" dirty="0" smtClean="0">
                <a:solidFill>
                  <a:schemeClr val="tx1"/>
                </a:solidFill>
                <a:latin typeface="+mn-lt"/>
                <a:ea typeface="+mn-ea"/>
                <a:cs typeface="+mn-cs"/>
              </a:rPr>
              <a:t>” refers to an RMS configured to operate in Conventional Mode</a:t>
            </a:r>
          </a:p>
          <a:p>
            <a:r>
              <a:rPr lang="en-US" sz="1200" b="0" i="0" u="none" strike="noStrike" kern="1200" baseline="0" dirty="0" smtClean="0">
                <a:solidFill>
                  <a:schemeClr val="tx1"/>
                </a:solidFill>
                <a:latin typeface="+mn-lt"/>
                <a:ea typeface="+mn-ea"/>
                <a:cs typeface="+mn-cs"/>
              </a:rPr>
              <a:t>when it has Internet access and to switch automatically to Radio-Forwarding Mode if it</a:t>
            </a:r>
          </a:p>
          <a:p>
            <a:r>
              <a:rPr lang="en-US" sz="1200" b="0" i="0" u="none" strike="noStrike" kern="1200" baseline="0" dirty="0" smtClean="0">
                <a:solidFill>
                  <a:schemeClr val="tx1"/>
                </a:solidFill>
                <a:latin typeface="+mn-lt"/>
                <a:ea typeface="+mn-ea"/>
                <a:cs typeface="+mn-cs"/>
              </a:rPr>
              <a:t>loses the Internet connection.</a:t>
            </a:r>
          </a:p>
          <a:p>
            <a:r>
              <a:rPr lang="en-US" sz="1200" b="0" i="0" u="none" strike="noStrike" kern="1200" baseline="0" dirty="0" smtClean="0">
                <a:solidFill>
                  <a:schemeClr val="tx1"/>
                </a:solidFill>
                <a:latin typeface="+mn-lt"/>
                <a:ea typeface="+mn-ea"/>
                <a:cs typeface="+mn-cs"/>
              </a:rPr>
              <a:t>For testing and exercises, messages can be composed and sent into a Hybrid RMS as</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Radio-Only Messages</a:t>
            </a:r>
            <a:r>
              <a:rPr lang="en-US" sz="1200" b="0" i="0" u="none" strike="noStrike" kern="1200" baseline="0" dirty="0" smtClean="0">
                <a:solidFill>
                  <a:schemeClr val="tx1"/>
                </a:solidFill>
                <a:latin typeface="+mn-lt"/>
                <a:ea typeface="+mn-ea"/>
                <a:cs typeface="+mn-cs"/>
              </a:rPr>
              <a:t>.” Because of the way these messages are tagged and the</a:t>
            </a:r>
          </a:p>
          <a:p>
            <a:r>
              <a:rPr lang="en-US" sz="1200" b="0" i="0" u="none" strike="noStrike" kern="1200" baseline="0" dirty="0" smtClean="0">
                <a:solidFill>
                  <a:schemeClr val="tx1"/>
                </a:solidFill>
                <a:latin typeface="+mn-lt"/>
                <a:ea typeface="+mn-ea"/>
                <a:cs typeface="+mn-cs"/>
              </a:rPr>
              <a:t>type of connection made to the RMS, these messages are forced to be handed using</a:t>
            </a:r>
          </a:p>
          <a:p>
            <a:r>
              <a:rPr lang="en-US" sz="1200" b="0" i="0" u="none" strike="noStrike" kern="1200" baseline="0" dirty="0" smtClean="0">
                <a:solidFill>
                  <a:schemeClr val="tx1"/>
                </a:solidFill>
                <a:latin typeface="+mn-lt"/>
                <a:ea typeface="+mn-ea"/>
                <a:cs typeface="+mn-cs"/>
              </a:rPr>
              <a:t>radio-forwarding mode even if the Internet is available.</a:t>
            </a:r>
          </a:p>
          <a:p>
            <a:r>
              <a:rPr lang="en-US" sz="1200" b="1" i="0" u="none" strike="noStrike" kern="1200" baseline="0" dirty="0" smtClean="0">
                <a:solidFill>
                  <a:schemeClr val="tx1"/>
                </a:solidFill>
                <a:latin typeface="+mn-lt"/>
                <a:ea typeface="+mn-ea"/>
                <a:cs typeface="+mn-cs"/>
              </a:rPr>
              <a:t>Message Pickup Stations (MPS)</a:t>
            </a:r>
          </a:p>
          <a:p>
            <a:r>
              <a:rPr lang="en-US" sz="1200" b="0" i="0" u="none" strike="noStrike" kern="1200" baseline="0" dirty="0" smtClean="0">
                <a:solidFill>
                  <a:schemeClr val="tx1"/>
                </a:solidFill>
                <a:latin typeface="+mn-lt"/>
                <a:ea typeface="+mn-ea"/>
                <a:cs typeface="+mn-cs"/>
              </a:rPr>
              <a:t>Messages transferred by radio-forwarding are not stored on a CMS. Instead, they are</a:t>
            </a:r>
          </a:p>
          <a:p>
            <a:r>
              <a:rPr lang="en-US" sz="1200" b="0" i="0" u="none" strike="noStrike" kern="1200" baseline="0" dirty="0" smtClean="0">
                <a:solidFill>
                  <a:schemeClr val="tx1"/>
                </a:solidFill>
                <a:latin typeface="+mn-lt"/>
                <a:ea typeface="+mn-ea"/>
                <a:cs typeface="+mn-cs"/>
              </a:rPr>
              <a:t>forwarded to an RMS and stored in its local database for the recipient to download.</a:t>
            </a:r>
          </a:p>
          <a:p>
            <a:r>
              <a:rPr lang="en-US" sz="1200" b="0" i="0" u="none" strike="noStrike" kern="1200" baseline="0" dirty="0" smtClean="0">
                <a:solidFill>
                  <a:schemeClr val="tx1"/>
                </a:solidFill>
                <a:latin typeface="+mn-lt"/>
                <a:ea typeface="+mn-ea"/>
                <a:cs typeface="+mn-cs"/>
              </a:rPr>
              <a:t>Since it would be impractical to send a copy of every radio-forwarding message to</a:t>
            </a:r>
          </a:p>
          <a:p>
            <a:r>
              <a:rPr lang="en-US" sz="1200" b="0" i="0" u="none" strike="noStrike" kern="1200" baseline="0" dirty="0" smtClean="0">
                <a:solidFill>
                  <a:schemeClr val="tx1"/>
                </a:solidFill>
                <a:latin typeface="+mn-lt"/>
                <a:ea typeface="+mn-ea"/>
                <a:cs typeface="+mn-cs"/>
              </a:rPr>
              <a:t>every RMS, the recipient must designate which RMS he wants to use as his </a:t>
            </a:r>
            <a:r>
              <a:rPr lang="en-US" sz="1200" b="1" i="0" u="none" strike="noStrike" kern="1200" baseline="0" dirty="0" smtClean="0">
                <a:solidFill>
                  <a:schemeClr val="tx1"/>
                </a:solidFill>
                <a:latin typeface="+mn-lt"/>
                <a:ea typeface="+mn-ea"/>
                <a:cs typeface="+mn-cs"/>
              </a:rPr>
              <a:t>Message</a:t>
            </a:r>
          </a:p>
          <a:p>
            <a:r>
              <a:rPr lang="en-US" sz="1200" b="1" i="0" u="none" strike="noStrike" kern="1200" baseline="0" dirty="0" smtClean="0">
                <a:solidFill>
                  <a:schemeClr val="tx1"/>
                </a:solidFill>
                <a:latin typeface="+mn-lt"/>
                <a:ea typeface="+mn-ea"/>
                <a:cs typeface="+mn-cs"/>
              </a:rPr>
              <a:t>Pickup Stations (MPS)</a:t>
            </a:r>
            <a:r>
              <a:rPr lang="en-US" sz="1200" b="0" i="0" u="none" strike="noStrike" kern="1200" baseline="0" dirty="0" smtClean="0">
                <a:solidFill>
                  <a:schemeClr val="tx1"/>
                </a:solidFill>
                <a:latin typeface="+mn-lt"/>
                <a:ea typeface="+mn-ea"/>
                <a:cs typeface="+mn-cs"/>
              </a:rPr>
              <a:t>. This designation must be done at least 24 hours before </a:t>
            </a:r>
            <a:r>
              <a:rPr lang="en-US" sz="1200" b="0" i="0" u="none" strike="noStrike" kern="1200" baseline="0" dirty="0" err="1" smtClean="0">
                <a:solidFill>
                  <a:schemeClr val="tx1"/>
                </a:solidFill>
                <a:latin typeface="+mn-lt"/>
                <a:ea typeface="+mn-ea"/>
                <a:cs typeface="+mn-cs"/>
              </a:rPr>
              <a:t>radioforwarding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will be available for them.</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17</a:t>
            </a:fld>
            <a:endParaRPr lang="en-US"/>
          </a:p>
        </p:txBody>
      </p:sp>
    </p:spTree>
    <p:extLst>
      <p:ext uri="{BB962C8B-B14F-4D97-AF65-F5344CB8AC3E}">
        <p14:creationId xmlns:p14="http://schemas.microsoft.com/office/powerpoint/2010/main" val="394220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some other things in the </a:t>
            </a:r>
            <a:r>
              <a:rPr lang="en-US" baseline="0" dirty="0" err="1" smtClean="0"/>
              <a:t>Winlink</a:t>
            </a:r>
            <a:r>
              <a:rPr lang="en-US" baseline="0" dirty="0" smtClean="0"/>
              <a:t> system such as Position Reporting, and an interface with APRS</a:t>
            </a:r>
          </a:p>
          <a:p>
            <a:r>
              <a:rPr lang="en-US" baseline="0" dirty="0" smtClean="0"/>
              <a:t>I will touch on those later.</a:t>
            </a:r>
          </a:p>
          <a:p>
            <a:r>
              <a:rPr lang="en-US" baseline="0" dirty="0" smtClean="0"/>
              <a:t>As </a:t>
            </a:r>
            <a:r>
              <a:rPr lang="en-US" baseline="0" dirty="0" err="1" smtClean="0"/>
              <a:t>Winlink</a:t>
            </a:r>
            <a:r>
              <a:rPr lang="en-US" baseline="0" dirty="0" smtClean="0"/>
              <a:t> began to grow and move into the Emergency Communications realm people found that FORMS</a:t>
            </a:r>
          </a:p>
          <a:p>
            <a:r>
              <a:rPr lang="en-US" baseline="0" dirty="0" smtClean="0"/>
              <a:t>were often needed for served agencies</a:t>
            </a:r>
          </a:p>
          <a:p>
            <a:r>
              <a:rPr lang="en-US" baseline="0" dirty="0" smtClean="0"/>
              <a:t>This is one of the biggest features of </a:t>
            </a:r>
            <a:r>
              <a:rPr lang="en-US" baseline="0" dirty="0" err="1" smtClean="0"/>
              <a:t>Winlink</a:t>
            </a:r>
            <a:r>
              <a:rPr lang="en-US" baseline="0" dirty="0" smtClean="0"/>
              <a:t> Express  and as you will see it is very diverse in its application</a:t>
            </a:r>
          </a:p>
          <a:p>
            <a:endParaRPr lang="en-US" baseline="0" dirty="0" smtClean="0"/>
          </a:p>
          <a:p>
            <a:r>
              <a:rPr lang="en-US" baseline="0" dirty="0" smtClean="0"/>
              <a:t>The way forms work is:</a:t>
            </a:r>
          </a:p>
          <a:p>
            <a:pPr marL="228600" indent="-228600">
              <a:buAutoNum type="alphaLcParenR"/>
            </a:pPr>
            <a:r>
              <a:rPr lang="en-US" baseline="0" dirty="0" smtClean="0"/>
              <a:t>the sender brings up an HTML document with the fields blank.</a:t>
            </a:r>
          </a:p>
          <a:p>
            <a:pPr marL="228600" indent="-228600">
              <a:buAutoNum type="alphaLcParenR"/>
            </a:pPr>
            <a:r>
              <a:rPr lang="en-US" baseline="0" dirty="0" smtClean="0"/>
              <a:t>Then the sender fills out the form.</a:t>
            </a:r>
          </a:p>
          <a:p>
            <a:pPr marL="228600" indent="-228600">
              <a:buAutoNum type="alphaLcParenR"/>
            </a:pPr>
            <a:r>
              <a:rPr lang="en-US" baseline="0" dirty="0" smtClean="0"/>
              <a:t>Just the name of the form, the name of the field, and content of the field are extracted and transmitted.</a:t>
            </a:r>
          </a:p>
          <a:p>
            <a:pPr marL="228600" indent="-228600">
              <a:buAutoNum type="alphaLcParenR"/>
            </a:pPr>
            <a:r>
              <a:rPr lang="en-US" baseline="0" dirty="0" smtClean="0"/>
              <a:t>The receiver already having that blank form, opens it and populates the fields with the received data.</a:t>
            </a:r>
          </a:p>
          <a:p>
            <a:pPr marL="228600" indent="-228600">
              <a:buAutoNum type="alphaLcParenR"/>
            </a:pPr>
            <a:r>
              <a:rPr lang="en-US" baseline="0" dirty="0" smtClean="0"/>
              <a:t>The receiver prints the completed form and hands it to the served agency.</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18</a:t>
            </a:fld>
            <a:endParaRPr lang="en-US"/>
          </a:p>
        </p:txBody>
      </p:sp>
    </p:spTree>
    <p:extLst>
      <p:ext uri="{BB962C8B-B14F-4D97-AF65-F5344CB8AC3E}">
        <p14:creationId xmlns:p14="http://schemas.microsoft.com/office/powerpoint/2010/main" val="4916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and welfare messages are important </a:t>
            </a:r>
          </a:p>
          <a:p>
            <a:r>
              <a:rPr lang="en-US" dirty="0" smtClean="0"/>
              <a:t>After the Hurricanes in Puerto Rico</a:t>
            </a:r>
          </a:p>
          <a:p>
            <a:r>
              <a:rPr lang="en-US" dirty="0" smtClean="0"/>
              <a:t>People wanted to know if friends  and family members were safe.</a:t>
            </a:r>
          </a:p>
          <a:p>
            <a:r>
              <a:rPr lang="en-US" dirty="0" smtClean="0"/>
              <a:t>You may have heard that the FCC gave its blessing to use </a:t>
            </a:r>
            <a:r>
              <a:rPr lang="en-US" dirty="0" err="1" smtClean="0"/>
              <a:t>Pactor</a:t>
            </a:r>
            <a:r>
              <a:rPr lang="en-US" dirty="0" smtClean="0"/>
              <a:t> 4 to speed up the passage of Data traffic</a:t>
            </a:r>
            <a:r>
              <a:rPr lang="en-US" baseline="0" dirty="0" smtClean="0"/>
              <a:t> like this.</a:t>
            </a:r>
          </a:p>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19</a:t>
            </a:fld>
            <a:endParaRPr lang="en-US"/>
          </a:p>
        </p:txBody>
      </p:sp>
    </p:spTree>
    <p:extLst>
      <p:ext uri="{BB962C8B-B14F-4D97-AF65-F5344CB8AC3E}">
        <p14:creationId xmlns:p14="http://schemas.microsoft.com/office/powerpoint/2010/main" val="129520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hundreds of forms that are built into </a:t>
            </a:r>
            <a:r>
              <a:rPr lang="en-US" dirty="0" err="1" smtClean="0"/>
              <a:t>Winlink</a:t>
            </a:r>
            <a:r>
              <a:rPr lang="en-US" dirty="0" smtClean="0"/>
              <a:t> Express.</a:t>
            </a:r>
          </a:p>
          <a:p>
            <a:r>
              <a:rPr lang="en-US" dirty="0" smtClean="0"/>
              <a:t>Whenever</a:t>
            </a:r>
            <a:r>
              <a:rPr lang="en-US" baseline="0" dirty="0" smtClean="0"/>
              <a:t> some form is updated, </a:t>
            </a:r>
            <a:r>
              <a:rPr lang="en-US" baseline="0" dirty="0" err="1" smtClean="0"/>
              <a:t>Winlink</a:t>
            </a:r>
            <a:r>
              <a:rPr lang="en-US" baseline="0" dirty="0" smtClean="0"/>
              <a:t> sends a notice to all users everywhere to update their forms.</a:t>
            </a:r>
          </a:p>
          <a:p>
            <a:r>
              <a:rPr lang="en-US" baseline="0" dirty="0" smtClean="0"/>
              <a:t>5 seconds later you are up to date.</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20</a:t>
            </a:fld>
            <a:endParaRPr lang="en-US"/>
          </a:p>
        </p:txBody>
      </p:sp>
    </p:spTree>
    <p:extLst>
      <p:ext uri="{BB962C8B-B14F-4D97-AF65-F5344CB8AC3E}">
        <p14:creationId xmlns:p14="http://schemas.microsoft.com/office/powerpoint/2010/main" val="200797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select a form (also called a template), it loads the HTML form into your default browser and displays</a:t>
            </a:r>
            <a:r>
              <a:rPr lang="en-US" baseline="0" dirty="0" smtClean="0"/>
              <a:t> it to you.</a:t>
            </a:r>
          </a:p>
          <a:p>
            <a:r>
              <a:rPr lang="en-US" baseline="0" dirty="0" smtClean="0"/>
              <a:t>You then fill in the blanks   then   Submit   the form.</a:t>
            </a:r>
          </a:p>
          <a:p>
            <a:r>
              <a:rPr lang="en-US" baseline="0" dirty="0" smtClean="0"/>
              <a:t>It will make a note of the form you used, the version of it, and your </a:t>
            </a:r>
            <a:r>
              <a:rPr lang="en-US" baseline="0" dirty="0" err="1" smtClean="0"/>
              <a:t>callsign</a:t>
            </a:r>
            <a:r>
              <a:rPr lang="en-US" baseline="0" dirty="0" smtClean="0"/>
              <a:t>, </a:t>
            </a:r>
          </a:p>
          <a:p>
            <a:r>
              <a:rPr lang="en-US" baseline="0" dirty="0" smtClean="0"/>
              <a:t>then will extract just the text you entered.  This is all that needs to be sent.</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21</a:t>
            </a:fld>
            <a:endParaRPr lang="en-US"/>
          </a:p>
        </p:txBody>
      </p:sp>
    </p:spTree>
    <p:extLst>
      <p:ext uri="{BB962C8B-B14F-4D97-AF65-F5344CB8AC3E}">
        <p14:creationId xmlns:p14="http://schemas.microsoft.com/office/powerpoint/2010/main" val="260302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message window after the form has been submitted.</a:t>
            </a:r>
          </a:p>
          <a:p>
            <a:r>
              <a:rPr lang="en-US" dirty="0" smtClean="0"/>
              <a:t>You can edit it,</a:t>
            </a:r>
            <a:r>
              <a:rPr lang="en-US" baseline="0" dirty="0" smtClean="0"/>
              <a:t> add or change addressees, and Cc addresses, or change from </a:t>
            </a:r>
            <a:r>
              <a:rPr lang="en-US" baseline="0" dirty="0" err="1" smtClean="0"/>
              <a:t>Winlink</a:t>
            </a:r>
            <a:r>
              <a:rPr lang="en-US" baseline="0" dirty="0" smtClean="0"/>
              <a:t> to P2P mode.</a:t>
            </a:r>
          </a:p>
          <a:p>
            <a:r>
              <a:rPr lang="en-US" baseline="0" dirty="0" smtClean="0"/>
              <a:t>Then Post to your Outbox</a:t>
            </a:r>
          </a:p>
          <a:p>
            <a:r>
              <a:rPr lang="en-US" baseline="0" dirty="0" smtClean="0"/>
              <a:t>And await the next connection to an RMS.</a:t>
            </a:r>
          </a:p>
          <a:p>
            <a:r>
              <a:rPr lang="en-US" baseline="0" dirty="0" smtClean="0"/>
              <a:t>I can open a session of whatever mode is available on VHF or HF </a:t>
            </a:r>
          </a:p>
          <a:p>
            <a:r>
              <a:rPr lang="en-US" baseline="0" dirty="0" smtClean="0"/>
              <a:t>As soon as the connection is established the message (everything in my Outbox) is sent.</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22</a:t>
            </a:fld>
            <a:endParaRPr lang="en-US"/>
          </a:p>
        </p:txBody>
      </p:sp>
    </p:spTree>
    <p:extLst>
      <p:ext uri="{BB962C8B-B14F-4D97-AF65-F5344CB8AC3E}">
        <p14:creationId xmlns:p14="http://schemas.microsoft.com/office/powerpoint/2010/main" val="194576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 of 2</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23</a:t>
            </a:fld>
            <a:endParaRPr lang="en-US"/>
          </a:p>
        </p:txBody>
      </p:sp>
    </p:spTree>
    <p:extLst>
      <p:ext uri="{BB962C8B-B14F-4D97-AF65-F5344CB8AC3E}">
        <p14:creationId xmlns:p14="http://schemas.microsoft.com/office/powerpoint/2010/main" val="213253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digital modes PSK-31,</a:t>
            </a:r>
            <a:r>
              <a:rPr lang="en-US" baseline="0" dirty="0" smtClean="0"/>
              <a:t> Olivia, etc. are one to many.</a:t>
            </a:r>
          </a:p>
          <a:p>
            <a:r>
              <a:rPr lang="en-US" baseline="0" dirty="0" smtClean="0"/>
              <a:t>Explain FLAMP as series of blocks - lines - of a message each with its own CRC checksum</a:t>
            </a:r>
          </a:p>
          <a:p>
            <a:r>
              <a:rPr lang="en-US" baseline="0" dirty="0" smtClean="0"/>
              <a:t>Each station initiates its own feedback.</a:t>
            </a:r>
            <a:endParaRPr lang="en-US" dirty="0" smtClean="0"/>
          </a:p>
          <a:p>
            <a:r>
              <a:rPr lang="en-US" dirty="0" smtClean="0"/>
              <a:t>Explain what a connection based system is.  FT8 with a CQ – wait – respond – exchange - disconnect</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a:t>
            </a:fld>
            <a:endParaRPr lang="en-US"/>
          </a:p>
        </p:txBody>
      </p:sp>
    </p:spTree>
    <p:extLst>
      <p:ext uri="{BB962C8B-B14F-4D97-AF65-F5344CB8AC3E}">
        <p14:creationId xmlns:p14="http://schemas.microsoft.com/office/powerpoint/2010/main" val="2669187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an S.E.T. exercise not long ago. They asked for an after action report.</a:t>
            </a:r>
            <a:r>
              <a:rPr lang="en-US" baseline="0" dirty="0" smtClean="0"/>
              <a:t> There is a nice form for doing that.</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25</a:t>
            </a:fld>
            <a:endParaRPr lang="en-US"/>
          </a:p>
        </p:txBody>
      </p:sp>
    </p:spTree>
    <p:extLst>
      <p:ext uri="{BB962C8B-B14F-4D97-AF65-F5344CB8AC3E}">
        <p14:creationId xmlns:p14="http://schemas.microsoft.com/office/powerpoint/2010/main" val="314168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to remind folks that long, long before there was ICS to standardize things there were amateur radio operators out there cleaning up hurricanes, sending welfare check messages, ordering supplies for relief efforts, and so on. They developed the Radiogram, and the nearly 50 Standardized ARL message shortcuts that are still used. It seems that a lot of the forms we talk about now are just expanding on those common messages and adding details.</a:t>
            </a:r>
            <a:endParaRPr lang="en-US" b="1" dirty="0" smtClean="0"/>
          </a:p>
          <a:p>
            <a:r>
              <a:rPr lang="en-US" b="0" baseline="0" dirty="0" smtClean="0"/>
              <a:t>    </a:t>
            </a:r>
            <a:r>
              <a:rPr lang="en-US" b="0" dirty="0" smtClean="0"/>
              <a:t>I</a:t>
            </a:r>
            <a:r>
              <a:rPr lang="en-US" b="0" baseline="0" dirty="0" smtClean="0"/>
              <a:t> think that use of the basic radiogram is often overlooked and therefore under used. </a:t>
            </a:r>
            <a:endParaRPr lang="en-US" b="0" dirty="0" smtClean="0"/>
          </a:p>
          <a:p>
            <a:endParaRPr lang="en-US" b="1" dirty="0" smtClean="0"/>
          </a:p>
          <a:p>
            <a:r>
              <a:rPr lang="en-US" b="1" dirty="0" smtClean="0"/>
              <a:t>ARL Numbered Radiograms</a:t>
            </a:r>
          </a:p>
          <a:p>
            <a:r>
              <a:rPr lang="en-US" dirty="0" smtClean="0"/>
              <a:t>Numbered messages have been established for some of the more common texts sent during emergencies and holiday seasons. When this common text can be used, an </a:t>
            </a:r>
            <a:r>
              <a:rPr lang="en-US" b="1" dirty="0" smtClean="0"/>
              <a:t>ARL NUMBER </a:t>
            </a:r>
            <a:r>
              <a:rPr lang="en-US" dirty="0" smtClean="0"/>
              <a:t>is substituted for the text and sent. The delivering station reads the actual text to the address, not the </a:t>
            </a:r>
            <a:r>
              <a:rPr lang="en-US" b="1" dirty="0" smtClean="0"/>
              <a:t>ARL NUMBER</a:t>
            </a:r>
            <a:r>
              <a:rPr lang="en-US" dirty="0" smtClean="0"/>
              <a:t>.</a:t>
            </a:r>
          </a:p>
          <a:p>
            <a:r>
              <a:rPr lang="en-US" dirty="0" smtClean="0"/>
              <a:t>Insert </a:t>
            </a:r>
            <a:r>
              <a:rPr lang="en-US" b="1" dirty="0" smtClean="0"/>
              <a:t>ARL</a:t>
            </a:r>
            <a:r>
              <a:rPr lang="en-US" dirty="0" smtClean="0"/>
              <a:t> followed by the number. Example </a:t>
            </a:r>
            <a:r>
              <a:rPr lang="en-US" b="1" dirty="0" smtClean="0"/>
              <a:t>ARL FORTY SIX</a:t>
            </a:r>
            <a:r>
              <a:rPr lang="en-US" dirty="0" smtClean="0"/>
              <a:t> </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26</a:t>
            </a:fld>
            <a:endParaRPr lang="en-US"/>
          </a:p>
        </p:txBody>
      </p:sp>
    </p:spTree>
    <p:extLst>
      <p:ext uri="{BB962C8B-B14F-4D97-AF65-F5344CB8AC3E}">
        <p14:creationId xmlns:p14="http://schemas.microsoft.com/office/powerpoint/2010/main" val="2616849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ARRL Numbered Radiogram</a:t>
            </a:r>
          </a:p>
          <a:p>
            <a:r>
              <a:rPr lang="en-US" dirty="0" smtClean="0"/>
              <a:t>From Wikipedia, the free encyclopedia</a:t>
            </a:r>
          </a:p>
          <a:p>
            <a:pPr rtl="0"/>
            <a:r>
              <a:rPr lang="en-US" dirty="0" smtClean="0"/>
              <a:t>An </a:t>
            </a:r>
            <a:r>
              <a:rPr lang="en-US" b="1" dirty="0" smtClean="0"/>
              <a:t>ARRL Numbered Radiogram</a:t>
            </a:r>
            <a:r>
              <a:rPr lang="en-US" dirty="0" smtClean="0"/>
              <a:t> is a brevity code used in composing </a:t>
            </a:r>
            <a:r>
              <a:rPr lang="en-US" dirty="0" smtClean="0">
                <a:hlinkClick r:id="rId3" tooltip="ARRL Radiogram"/>
              </a:rPr>
              <a:t>ARRL Radiograms</a:t>
            </a:r>
            <a:r>
              <a:rPr lang="en-US" dirty="0" smtClean="0"/>
              <a:t> during times of radio congestion. </a:t>
            </a:r>
          </a:p>
          <a:p>
            <a:pPr rtl="0"/>
            <a:r>
              <a:rPr lang="en-US" dirty="0" smtClean="0"/>
              <a:t>The code is used to transmit standard messages, sometimes with customized text, very quickly by experienced ARRL </a:t>
            </a:r>
            <a:r>
              <a:rPr lang="en-US" dirty="0" smtClean="0">
                <a:hlinkClick r:id="rId4" tooltip="National Traffic System"/>
              </a:rPr>
              <a:t>National Traffic System</a:t>
            </a:r>
            <a:r>
              <a:rPr lang="en-US" dirty="0" smtClean="0"/>
              <a:t> (NTS) message traffic handlers. </a:t>
            </a:r>
          </a:p>
          <a:p>
            <a:pPr rtl="0"/>
            <a:r>
              <a:rPr lang="en-US" dirty="0" smtClean="0"/>
              <a:t>In use, ARRL Numbered Radiograms are messages encoded as one or two numbers. The numbers are always written down as words, and are always preceded by the procedure word "ARL". Throughout their transit in the </a:t>
            </a:r>
            <a:r>
              <a:rPr lang="en-US" dirty="0" smtClean="0">
                <a:hlinkClick r:id="rId5" tooltip="Amateur radio"/>
              </a:rPr>
              <a:t>Amateur radio</a:t>
            </a:r>
            <a:r>
              <a:rPr lang="en-US" dirty="0" smtClean="0"/>
              <a:t> National Traffic System, they retain this format and are only expanded to their plain-English meaning when delivered by a Ham. For example, "ARL FORTY-SIX" would be typed in a letter or spoken over the phone to the addressee as "Greetings on your birthday and best wishes for many more to </a:t>
            </a:r>
            <a:r>
              <a:rPr lang="en-US" dirty="0" err="1" smtClean="0"/>
              <a:t>come.“For</a:t>
            </a:r>
            <a:r>
              <a:rPr lang="en-US" dirty="0" smtClean="0"/>
              <a:t> those codes where customized text can be added, the customized text is added immediately following the number code word. For example, "ARL SIXTY TWO CHRISTMAS" is expanded upon delivery outside of the NTS System as "Greetings and best wishes to you for a pleasant Christmas holiday season."</a:t>
            </a:r>
          </a:p>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27</a:t>
            </a:fld>
            <a:endParaRPr lang="en-US"/>
          </a:p>
        </p:txBody>
      </p:sp>
    </p:spTree>
    <p:extLst>
      <p:ext uri="{BB962C8B-B14F-4D97-AF65-F5344CB8AC3E}">
        <p14:creationId xmlns:p14="http://schemas.microsoft.com/office/powerpoint/2010/main" val="1130988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a:t>
            </a:r>
          </a:p>
          <a:p>
            <a:r>
              <a:rPr lang="en-US" dirty="0" smtClean="0"/>
              <a:t>https://www.arrl.org/files/file/Public%20Service/MPG104A.pdf</a:t>
            </a:r>
          </a:p>
          <a:p>
            <a:endParaRPr lang="en-US" dirty="0" smtClean="0"/>
          </a:p>
          <a:p>
            <a:r>
              <a:rPr lang="en-US" dirty="0" smtClean="0"/>
              <a:t>http://w1npp.org/ares/NTS/NTSCheatSheet.pdf</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28</a:t>
            </a:fld>
            <a:endParaRPr lang="en-US"/>
          </a:p>
        </p:txBody>
      </p:sp>
    </p:spTree>
    <p:extLst>
      <p:ext uri="{BB962C8B-B14F-4D97-AF65-F5344CB8AC3E}">
        <p14:creationId xmlns:p14="http://schemas.microsoft.com/office/powerpoint/2010/main" val="2349609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Radio Relay International  is the digital version of the  National Traffic System   which is voice.</a:t>
            </a:r>
          </a:p>
          <a:p>
            <a:endParaRPr lang="en-US" dirty="0" smtClean="0"/>
          </a:p>
          <a:p>
            <a:r>
              <a:rPr lang="en-US" b="1" dirty="0" smtClean="0"/>
              <a:t>The Amateur Radio Welfare Radiogram Text Creator</a:t>
            </a:r>
            <a:endParaRPr lang="en-US" dirty="0" smtClean="0"/>
          </a:p>
          <a:p>
            <a:r>
              <a:rPr lang="en-US" dirty="0" smtClean="0"/>
              <a:t>The </a:t>
            </a:r>
            <a:r>
              <a:rPr lang="en-US" dirty="0" err="1" smtClean="0"/>
              <a:t>Winlink</a:t>
            </a:r>
            <a:r>
              <a:rPr lang="en-US" dirty="0" smtClean="0"/>
              <a:t> Express Amateur Radio Welfare Message Text Creator is a special purpose adaptation of the general purpose Amateur Radio Radiogram Text Creator. It is fully compliant with the amateur radio radiogram format but includes some special features and excludes items that are not necessary. </a:t>
            </a:r>
          </a:p>
          <a:p>
            <a:r>
              <a:rPr lang="en-US" dirty="0" smtClean="0"/>
              <a:t>   This Text Creator template is intended for brief </a:t>
            </a:r>
            <a:r>
              <a:rPr lang="en-US" b="1" dirty="0" smtClean="0"/>
              <a:t>outbound</a:t>
            </a:r>
            <a:r>
              <a:rPr lang="en-US" dirty="0" smtClean="0"/>
              <a:t> Welfare/Safe and Well communications from a person in a disaster area to family/loved ones. There are a couple of differences from the standard general purpose Radiogram Text Creator template:</a:t>
            </a:r>
          </a:p>
          <a:p>
            <a:pPr marL="228600" indent="-228600">
              <a:buAutoNum type="arabicPeriod"/>
            </a:pPr>
            <a:r>
              <a:rPr lang="en-US" dirty="0" smtClean="0"/>
              <a:t>The preamble is simplified. Precedence is restricted to Welfare and Test Welfare, there are no handling instructions and UTC is </a:t>
            </a:r>
            <a:r>
              <a:rPr lang="en-US" dirty="0" err="1" smtClean="0"/>
              <a:t>autofilled</a:t>
            </a:r>
            <a:r>
              <a:rPr lang="en-US" dirty="0" smtClean="0"/>
              <a:t> as the time of origination.</a:t>
            </a:r>
          </a:p>
          <a:p>
            <a:pPr marL="228600" indent="-228600">
              <a:buAutoNum type="arabicPeriod"/>
            </a:pPr>
            <a:r>
              <a:rPr lang="en-US" dirty="0" smtClean="0"/>
              <a:t>There is a list of suggested short messages that may be inserted into the message text. These are, in some part, derived from the American Red Cross Safe &amp; Well list of short texts. In the drop down list, clicking on any item will transfer the text into the message pane;. More than one standard text can be added as well as free text but the check should still stay within 25 groups.</a:t>
            </a:r>
          </a:p>
          <a:p>
            <a:pPr marL="0" indent="0">
              <a:buNone/>
            </a:pPr>
            <a:r>
              <a:rPr lang="en-US" b="1" dirty="0" smtClean="0"/>
              <a:t>DEMO</a:t>
            </a:r>
            <a:r>
              <a:rPr lang="en-US" dirty="0" smtClean="0"/>
              <a:t> (later)</a:t>
            </a:r>
            <a:r>
              <a:rPr lang="en-US" baseline="0" dirty="0" smtClean="0"/>
              <a:t> to show this form and the </a:t>
            </a:r>
            <a:r>
              <a:rPr lang="en-US" i="1" baseline="0" dirty="0" smtClean="0"/>
              <a:t>Help and Instructions</a:t>
            </a:r>
            <a:endParaRPr lang="en-US" i="1" dirty="0" smtClean="0"/>
          </a:p>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29</a:t>
            </a:fld>
            <a:endParaRPr lang="en-US"/>
          </a:p>
        </p:txBody>
      </p:sp>
    </p:spTree>
    <p:extLst>
      <p:ext uri="{BB962C8B-B14F-4D97-AF65-F5344CB8AC3E}">
        <p14:creationId xmlns:p14="http://schemas.microsoft.com/office/powerpoint/2010/main" val="787804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number range for these codes</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30</a:t>
            </a:fld>
            <a:endParaRPr lang="en-US"/>
          </a:p>
        </p:txBody>
      </p:sp>
    </p:spTree>
    <p:extLst>
      <p:ext uri="{BB962C8B-B14F-4D97-AF65-F5344CB8AC3E}">
        <p14:creationId xmlns:p14="http://schemas.microsoft.com/office/powerpoint/2010/main" val="2801206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31</a:t>
            </a:fld>
            <a:endParaRPr lang="en-US"/>
          </a:p>
        </p:txBody>
      </p:sp>
    </p:spTree>
    <p:extLst>
      <p:ext uri="{BB962C8B-B14F-4D97-AF65-F5344CB8AC3E}">
        <p14:creationId xmlns:p14="http://schemas.microsoft.com/office/powerpoint/2010/main" val="2249427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primary purpose of </a:t>
            </a:r>
            <a:r>
              <a:rPr lang="en-US" sz="1200" kern="1200" dirty="0" err="1" smtClean="0">
                <a:solidFill>
                  <a:schemeClr val="tx1"/>
                </a:solidFill>
                <a:effectLst/>
                <a:latin typeface="+mn-lt"/>
                <a:ea typeface="+mn-ea"/>
                <a:cs typeface="+mn-cs"/>
              </a:rPr>
              <a:t>Winlink</a:t>
            </a:r>
            <a:r>
              <a:rPr lang="en-US" sz="1200" kern="1200" dirty="0" smtClean="0">
                <a:solidFill>
                  <a:schemeClr val="tx1"/>
                </a:solidFill>
                <a:effectLst/>
                <a:latin typeface="+mn-lt"/>
                <a:ea typeface="+mn-ea"/>
                <a:cs typeface="+mn-cs"/>
              </a:rPr>
              <a:t> Wednesday is to encourage the regular use of the </a:t>
            </a:r>
            <a:r>
              <a:rPr lang="en-US" sz="1200" kern="1200" dirty="0" err="1" smtClean="0">
                <a:solidFill>
                  <a:schemeClr val="tx1"/>
                </a:solidFill>
                <a:effectLst/>
                <a:latin typeface="+mn-lt"/>
                <a:ea typeface="+mn-ea"/>
                <a:cs typeface="+mn-cs"/>
              </a:rPr>
              <a:t>Winlink</a:t>
            </a:r>
            <a:r>
              <a:rPr lang="en-US" dirty="0" smtClean="0"/>
              <a:t/>
            </a:r>
            <a:br>
              <a:rPr lang="en-US" dirty="0" smtClean="0"/>
            </a:br>
            <a:r>
              <a:rPr lang="en-US" sz="1200" kern="1200" dirty="0" smtClean="0">
                <a:solidFill>
                  <a:schemeClr val="tx1"/>
                </a:solidFill>
                <a:effectLst/>
                <a:latin typeface="+mn-lt"/>
                <a:ea typeface="+mn-ea"/>
                <a:cs typeface="+mn-cs"/>
              </a:rPr>
              <a:t>system among amateur radio operators by providing an opportunity to expand their skills with</a:t>
            </a:r>
            <a:r>
              <a:rPr lang="en-US" dirty="0" smtClean="0"/>
              <a:t/>
            </a:r>
            <a:br>
              <a:rPr lang="en-US" dirty="0" smtClean="0"/>
            </a:br>
            <a:r>
              <a:rPr lang="en-US" sz="1200" kern="1200" dirty="0" err="1" smtClean="0">
                <a:solidFill>
                  <a:schemeClr val="tx1"/>
                </a:solidFill>
                <a:effectLst/>
                <a:latin typeface="+mn-lt"/>
                <a:ea typeface="+mn-ea"/>
                <a:cs typeface="+mn-cs"/>
              </a:rPr>
              <a:t>Winlink</a:t>
            </a:r>
            <a:r>
              <a:rPr lang="en-US" sz="1200" kern="1200" dirty="0" smtClean="0">
                <a:solidFill>
                  <a:schemeClr val="tx1"/>
                </a:solidFill>
                <a:effectLst/>
                <a:latin typeface="+mn-lt"/>
                <a:ea typeface="+mn-ea"/>
                <a:cs typeface="+mn-cs"/>
              </a:rPr>
              <a:t>, and to practice them on a regular basis. My purpose is to keep users sharp so that, if</a:t>
            </a:r>
            <a:r>
              <a:rPr lang="en-US" dirty="0" smtClean="0"/>
              <a:t/>
            </a:r>
            <a:br>
              <a:rPr lang="en-US" dirty="0" smtClean="0"/>
            </a:br>
            <a:r>
              <a:rPr lang="en-US" sz="1200" kern="1200" dirty="0" smtClean="0">
                <a:solidFill>
                  <a:schemeClr val="tx1"/>
                </a:solidFill>
                <a:effectLst/>
                <a:latin typeface="+mn-lt"/>
                <a:ea typeface="+mn-ea"/>
                <a:cs typeface="+mn-cs"/>
              </a:rPr>
              <a:t>and when a served agency calls on us, we can perform confidently and professionally. Although</a:t>
            </a:r>
            <a:r>
              <a:rPr lang="en-US" dirty="0" smtClean="0"/>
              <a:t/>
            </a:r>
            <a:br>
              <a:rPr lang="en-US" dirty="0" smtClean="0"/>
            </a:br>
            <a:r>
              <a:rPr lang="en-US" sz="1200" kern="1200" dirty="0" smtClean="0">
                <a:solidFill>
                  <a:schemeClr val="tx1"/>
                </a:solidFill>
                <a:effectLst/>
                <a:latin typeface="+mn-lt"/>
                <a:ea typeface="+mn-ea"/>
                <a:cs typeface="+mn-cs"/>
              </a:rPr>
              <a:t>previously aimed primarily at Virginia amateur radio operators, participation from outside of</a:t>
            </a:r>
            <a:r>
              <a:rPr lang="en-US" dirty="0" smtClean="0"/>
              <a:t/>
            </a:r>
            <a:br>
              <a:rPr lang="en-US" dirty="0" smtClean="0"/>
            </a:br>
            <a:r>
              <a:rPr lang="en-US" sz="1200" kern="1200" dirty="0" smtClean="0">
                <a:solidFill>
                  <a:schemeClr val="tx1"/>
                </a:solidFill>
                <a:effectLst/>
                <a:latin typeface="+mn-lt"/>
                <a:ea typeface="+mn-ea"/>
                <a:cs typeface="+mn-cs"/>
              </a:rPr>
              <a:t>Virginia now comprises more than half of each week’s check-ins, including nearly every US state</a:t>
            </a:r>
            <a:r>
              <a:rPr lang="en-US" dirty="0" smtClean="0"/>
              <a:t/>
            </a:r>
            <a:br>
              <a:rPr lang="en-US" dirty="0" smtClean="0"/>
            </a:br>
            <a:r>
              <a:rPr lang="en-US" sz="1200" kern="1200" dirty="0" smtClean="0">
                <a:solidFill>
                  <a:schemeClr val="tx1"/>
                </a:solidFill>
                <a:effectLst/>
                <a:latin typeface="+mn-lt"/>
                <a:ea typeface="+mn-ea"/>
                <a:cs typeface="+mn-cs"/>
              </a:rPr>
              <a:t>and dozens of foreign countries.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been doing these so often that I made up my own Templates (macros) to populate the standard</a:t>
            </a:r>
            <a:r>
              <a:rPr lang="en-US" sz="1200" kern="1200" baseline="0" dirty="0" smtClean="0">
                <a:solidFill>
                  <a:schemeClr val="tx1"/>
                </a:solidFill>
                <a:effectLst/>
                <a:latin typeface="+mn-lt"/>
                <a:ea typeface="+mn-ea"/>
                <a:cs typeface="+mn-cs"/>
              </a:rPr>
              <a:t> response to these.</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33</a:t>
            </a:fld>
            <a:endParaRPr lang="en-US"/>
          </a:p>
        </p:txBody>
      </p:sp>
    </p:spTree>
    <p:extLst>
      <p:ext uri="{BB962C8B-B14F-4D97-AF65-F5344CB8AC3E}">
        <p14:creationId xmlns:p14="http://schemas.microsoft.com/office/powerpoint/2010/main" val="2245806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dozen in Europe, Australia, New</a:t>
            </a:r>
            <a:r>
              <a:rPr lang="en-US" baseline="0" dirty="0" smtClean="0"/>
              <a:t> Zealand, South America, Puerto Rico, Alaska</a:t>
            </a:r>
          </a:p>
          <a:p>
            <a:r>
              <a:rPr lang="en-US" baseline="0" dirty="0" smtClean="0"/>
              <a:t>Note that this is NOT a tracking of RF contacts but merely of the word of mouth influence of </a:t>
            </a:r>
            <a:r>
              <a:rPr lang="en-US" baseline="0" dirty="0" err="1" smtClean="0"/>
              <a:t>winlink</a:t>
            </a:r>
            <a:r>
              <a:rPr lang="en-US" baseline="0" dirty="0" smtClean="0"/>
              <a:t> and the desire to learn about it.</a:t>
            </a:r>
          </a:p>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34</a:t>
            </a:fld>
            <a:endParaRPr lang="en-US"/>
          </a:p>
        </p:txBody>
      </p:sp>
    </p:spTree>
    <p:extLst>
      <p:ext uri="{BB962C8B-B14F-4D97-AF65-F5344CB8AC3E}">
        <p14:creationId xmlns:p14="http://schemas.microsoft.com/office/powerpoint/2010/main" val="3002995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DEMO the What3words.com/</a:t>
            </a:r>
            <a:r>
              <a:rPr lang="en-US" dirty="0" err="1" smtClean="0"/>
              <a:t>serious.foreground.prompting</a:t>
            </a:r>
            <a:endParaRPr lang="en-US" dirty="0" smtClean="0"/>
          </a:p>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35</a:t>
            </a:fld>
            <a:endParaRPr lang="en-US"/>
          </a:p>
        </p:txBody>
      </p:sp>
    </p:spTree>
    <p:extLst>
      <p:ext uri="{BB962C8B-B14F-4D97-AF65-F5344CB8AC3E}">
        <p14:creationId xmlns:p14="http://schemas.microsoft.com/office/powerpoint/2010/main" val="126767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Accurate information transfer was critical </a:t>
            </a:r>
          </a:p>
          <a:p>
            <a:r>
              <a:rPr lang="en-US" dirty="0" smtClean="0"/>
              <a:t>The mission of </a:t>
            </a:r>
            <a:r>
              <a:rPr lang="en-US" b="1" dirty="0" smtClean="0"/>
              <a:t>Boat Watch</a:t>
            </a:r>
            <a:r>
              <a:rPr lang="en-US" dirty="0" smtClean="0"/>
              <a:t> is to maintain a worldwide network of resources to aid mariners that are missing or overdue; have a boat stolen; or to whom urgent messages need to be relayed. </a:t>
            </a:r>
            <a:r>
              <a:rPr lang="en-US" i="1" dirty="0" err="1" smtClean="0"/>
              <a:t>Winlink</a:t>
            </a:r>
            <a:r>
              <a:rPr lang="en-US" i="1" dirty="0" smtClean="0"/>
              <a:t> Global Radio Email is proud to be a partner of </a:t>
            </a:r>
            <a:r>
              <a:rPr lang="en-US" b="1" i="1" dirty="0" smtClean="0"/>
              <a:t>BoatWatch.org</a:t>
            </a:r>
            <a:r>
              <a:rPr lang="en-US" i="1" dirty="0" smtClean="0"/>
              <a:t> since 1999.</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a:t>
            </a:fld>
            <a:endParaRPr lang="en-US"/>
          </a:p>
        </p:txBody>
      </p:sp>
    </p:spTree>
    <p:extLst>
      <p:ext uri="{BB962C8B-B14F-4D97-AF65-F5344CB8AC3E}">
        <p14:creationId xmlns:p14="http://schemas.microsoft.com/office/powerpoint/2010/main" val="669428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Using </a:t>
            </a:r>
            <a:r>
              <a:rPr lang="en-US" dirty="0" err="1" smtClean="0"/>
              <a:t>winlink</a:t>
            </a:r>
            <a:r>
              <a:rPr lang="en-US" dirty="0" smtClean="0"/>
              <a:t> you can send out your position and a short comment. This will show up on BOTH the APRS.FI and </a:t>
            </a:r>
            <a:r>
              <a:rPr lang="en-US" b="1" dirty="0" smtClean="0"/>
              <a:t>winlink.org/</a:t>
            </a:r>
            <a:r>
              <a:rPr lang="en-US" b="1" dirty="0" err="1" smtClean="0"/>
              <a:t>userPositions</a:t>
            </a:r>
            <a:r>
              <a:rPr lang="en-US" dirty="0" smtClean="0"/>
              <a:t> web pages. One additional thing </a:t>
            </a:r>
            <a:r>
              <a:rPr lang="en-US" dirty="0" err="1" smtClean="0"/>
              <a:t>Winlink</a:t>
            </a:r>
            <a:r>
              <a:rPr lang="en-US" dirty="0" smtClean="0"/>
              <a:t> can do is give you a list of all nearby stations who have reported their positions within the last 10 days.</a:t>
            </a:r>
          </a:p>
          <a:p>
            <a:r>
              <a:rPr lang="en-US" dirty="0" smtClean="0"/>
              <a:t>   One example given was after the hurricane in Puerto Rico operators would send their new locations via HF of course and say they were monitoring JS8Call on 40m, or monitoring some frequency at specific hours.  Pretty handy for </a:t>
            </a:r>
            <a:r>
              <a:rPr lang="en-US" dirty="0" err="1" smtClean="0"/>
              <a:t>emcomm</a:t>
            </a:r>
            <a:r>
              <a:rPr lang="en-US" dirty="0" smtClean="0"/>
              <a:t> eh? Even if you don't have a GPRS machine on VHF nearby to use, you can do the same with </a:t>
            </a:r>
            <a:r>
              <a:rPr lang="en-US" dirty="0" err="1" smtClean="0"/>
              <a:t>Winlink</a:t>
            </a:r>
            <a:r>
              <a:rPr lang="en-US" dirty="0" smtClean="0"/>
              <a:t>.</a:t>
            </a:r>
          </a:p>
          <a:p>
            <a:endParaRPr lang="en-US" dirty="0" smtClean="0"/>
          </a:p>
          <a:p>
            <a:r>
              <a:rPr lang="en-US" dirty="0" smtClean="0"/>
              <a:t>Remember to </a:t>
            </a:r>
            <a:r>
              <a:rPr lang="en-US" b="1" dirty="0" smtClean="0"/>
              <a:t>demo</a:t>
            </a:r>
            <a:r>
              <a:rPr lang="en-US" dirty="0" smtClean="0"/>
              <a:t> and show map</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36</a:t>
            </a:fld>
            <a:endParaRPr lang="en-US"/>
          </a:p>
        </p:txBody>
      </p:sp>
    </p:spTree>
    <p:extLst>
      <p:ext uri="{BB962C8B-B14F-4D97-AF65-F5344CB8AC3E}">
        <p14:creationId xmlns:p14="http://schemas.microsoft.com/office/powerpoint/2010/main" val="360246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APRSLink</a:t>
            </a:r>
            <a:r>
              <a:rPr lang="en-US" b="1" dirty="0" smtClean="0"/>
              <a:t> </a:t>
            </a:r>
          </a:p>
          <a:p>
            <a:r>
              <a:rPr lang="en-US" dirty="0" err="1" smtClean="0"/>
              <a:t>APRSLink</a:t>
            </a:r>
            <a:r>
              <a:rPr lang="en-US" dirty="0" smtClean="0"/>
              <a:t> is a CMS-Hosted gateway providing a link between the Automatic Packet Reporting System (APRS) and the </a:t>
            </a:r>
            <a:r>
              <a:rPr lang="en-US" dirty="0" err="1" smtClean="0"/>
              <a:t>Winlink</a:t>
            </a:r>
            <a:r>
              <a:rPr lang="en-US" dirty="0" smtClean="0"/>
              <a:t> global radio email system. </a:t>
            </a:r>
            <a:r>
              <a:rPr lang="en-US" dirty="0" err="1" smtClean="0"/>
              <a:t>APRSLink</a:t>
            </a:r>
            <a:r>
              <a:rPr lang="en-US" dirty="0" smtClean="0"/>
              <a:t> monitors all APRS traffic gated to the internet, worldwide, and watches for special commands that allow APRS users to:</a:t>
            </a:r>
          </a:p>
          <a:p>
            <a:r>
              <a:rPr lang="en-US" dirty="0" smtClean="0"/>
              <a:t>read short email messages sent to their </a:t>
            </a:r>
            <a:r>
              <a:rPr lang="en-US" dirty="0" smtClean="0">
                <a:hlinkClick r:id="rId3"/>
              </a:rPr>
              <a:t>callsign@winlink.org</a:t>
            </a:r>
            <a:r>
              <a:rPr lang="en-US" dirty="0" smtClean="0"/>
              <a:t> account (only the base </a:t>
            </a:r>
            <a:r>
              <a:rPr lang="en-US" dirty="0" err="1" smtClean="0"/>
              <a:t>callsign</a:t>
            </a:r>
            <a:r>
              <a:rPr lang="en-US" dirty="0" smtClean="0"/>
              <a:t>, no SSID) </a:t>
            </a:r>
          </a:p>
          <a:p>
            <a:r>
              <a:rPr lang="en-US" dirty="0" smtClean="0"/>
              <a:t>send short email messages to any valid email address or </a:t>
            </a:r>
            <a:r>
              <a:rPr lang="en-US" dirty="0" err="1" smtClean="0"/>
              <a:t>Winlink</a:t>
            </a:r>
            <a:r>
              <a:rPr lang="en-US" dirty="0" smtClean="0"/>
              <a:t> 2000 user </a:t>
            </a:r>
          </a:p>
          <a:p>
            <a:r>
              <a:rPr lang="en-US" dirty="0" smtClean="0"/>
              <a:t>perform email related maintenance (see commands below) </a:t>
            </a:r>
          </a:p>
          <a:p>
            <a:r>
              <a:rPr lang="en-US" dirty="0" smtClean="0"/>
              <a:t>be notified of pending </a:t>
            </a:r>
            <a:r>
              <a:rPr lang="en-US" dirty="0" err="1" smtClean="0"/>
              <a:t>Winlink</a:t>
            </a:r>
            <a:r>
              <a:rPr lang="en-US" dirty="0" smtClean="0"/>
              <a:t> email via APRS message </a:t>
            </a:r>
          </a:p>
          <a:p>
            <a:r>
              <a:rPr lang="en-US" dirty="0" smtClean="0"/>
              <a:t>query </a:t>
            </a:r>
            <a:r>
              <a:rPr lang="en-US" dirty="0" err="1" smtClean="0"/>
              <a:t>APRSLink</a:t>
            </a:r>
            <a:r>
              <a:rPr lang="en-US" dirty="0" smtClean="0"/>
              <a:t> for information of the closest </a:t>
            </a:r>
            <a:r>
              <a:rPr lang="en-US" dirty="0" err="1" smtClean="0"/>
              <a:t>Winlink</a:t>
            </a:r>
            <a:r>
              <a:rPr lang="en-US" dirty="0" smtClean="0"/>
              <a:t> RMS packet station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37</a:t>
            </a:fld>
            <a:endParaRPr lang="en-US"/>
          </a:p>
        </p:txBody>
      </p:sp>
    </p:spTree>
    <p:extLst>
      <p:ext uri="{BB962C8B-B14F-4D97-AF65-F5344CB8AC3E}">
        <p14:creationId xmlns:p14="http://schemas.microsoft.com/office/powerpoint/2010/main" val="670539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bring up </a:t>
            </a:r>
            <a:r>
              <a:rPr lang="en-US" dirty="0" err="1" smtClean="0"/>
              <a:t>Winlink</a:t>
            </a:r>
            <a:r>
              <a:rPr lang="en-US" dirty="0" smtClean="0"/>
              <a:t> notice that it is the modem – </a:t>
            </a:r>
            <a:r>
              <a:rPr lang="en-US" dirty="0" err="1" smtClean="0"/>
              <a:t>Ardop</a:t>
            </a:r>
            <a:r>
              <a:rPr lang="en-US" dirty="0" smtClean="0"/>
              <a:t>,</a:t>
            </a:r>
            <a:r>
              <a:rPr lang="en-US" baseline="0" dirty="0" smtClean="0"/>
              <a:t> </a:t>
            </a:r>
            <a:r>
              <a:rPr lang="en-US" baseline="0" dirty="0" err="1" smtClean="0"/>
              <a:t>Vara</a:t>
            </a:r>
            <a:r>
              <a:rPr lang="en-US" baseline="0" dirty="0" smtClean="0"/>
              <a:t>, Packet etc. that handles the connection to your radio.</a:t>
            </a:r>
          </a:p>
          <a:p>
            <a:r>
              <a:rPr lang="en-US" baseline="0" dirty="0" smtClean="0"/>
              <a:t>Often times when you plug the serial port adapter into a different USB port on the computer the assignments will change.</a:t>
            </a:r>
          </a:p>
          <a:p>
            <a:r>
              <a:rPr lang="en-US" baseline="0" dirty="0" smtClean="0"/>
              <a:t>(COM1  to COM3 for example)  so when setting up the first time, check.</a:t>
            </a:r>
          </a:p>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38</a:t>
            </a:fld>
            <a:endParaRPr lang="en-US"/>
          </a:p>
        </p:txBody>
      </p:sp>
    </p:spTree>
    <p:extLst>
      <p:ext uri="{BB962C8B-B14F-4D97-AF65-F5344CB8AC3E}">
        <p14:creationId xmlns:p14="http://schemas.microsoft.com/office/powerpoint/2010/main" val="275644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things to do</a:t>
            </a:r>
          </a:p>
          <a:p>
            <a:pPr marL="228600" indent="-228600">
              <a:buAutoNum type="arabicParenR"/>
            </a:pPr>
            <a:r>
              <a:rPr lang="en-US" dirty="0" smtClean="0"/>
              <a:t>Audio in and out – select a soundcard then connect to </a:t>
            </a:r>
          </a:p>
          <a:p>
            <a:pPr marL="0" indent="0">
              <a:buNone/>
            </a:pPr>
            <a:r>
              <a:rPr lang="en-US" dirty="0" smtClean="0"/>
              <a:t>	Capture device = Mic rename</a:t>
            </a:r>
            <a:r>
              <a:rPr lang="en-US" baseline="0" dirty="0" smtClean="0"/>
              <a:t> as HF Receiver  Playback device = speaker, rename as HF transmitter</a:t>
            </a:r>
          </a:p>
          <a:p>
            <a:pPr marL="228600" indent="-228600">
              <a:buAutoNum type="arabicParenR" startAt="2"/>
            </a:pPr>
            <a:r>
              <a:rPr lang="en-US" baseline="0" dirty="0" smtClean="0"/>
              <a:t>PTT to key your transmitter.</a:t>
            </a:r>
          </a:p>
          <a:p>
            <a:pPr marL="228600" indent="-228600">
              <a:buAutoNum type="arabicParenR" startAt="2"/>
            </a:pPr>
            <a:r>
              <a:rPr lang="en-US" baseline="0" dirty="0" smtClean="0"/>
              <a:t>Rig control to set frequency, mode, bandwidth, power and so on</a:t>
            </a:r>
          </a:p>
          <a:p>
            <a:pPr marL="457200" lvl="1" indent="0">
              <a:buNone/>
            </a:pPr>
            <a:r>
              <a:rPr lang="en-US" baseline="0" dirty="0" smtClean="0"/>
              <a:t>You can live without this but you have to set up your radio manually</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4</a:t>
            </a:fld>
            <a:endParaRPr lang="en-US"/>
          </a:p>
        </p:txBody>
      </p:sp>
    </p:spTree>
    <p:extLst>
      <p:ext uri="{BB962C8B-B14F-4D97-AF65-F5344CB8AC3E}">
        <p14:creationId xmlns:p14="http://schemas.microsoft.com/office/powerpoint/2010/main" val="418902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radio required. But you must</a:t>
            </a:r>
            <a:r>
              <a:rPr lang="en-US" baseline="0" dirty="0" smtClean="0"/>
              <a:t> be registered i.e. have an account</a:t>
            </a:r>
          </a:p>
          <a:p>
            <a:r>
              <a:rPr lang="en-US" baseline="0" dirty="0" smtClean="0"/>
              <a:t>NOTE that the port number 446 is important. It wont work without it.</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7</a:t>
            </a:fld>
            <a:endParaRPr lang="en-US"/>
          </a:p>
        </p:txBody>
      </p:sp>
    </p:spTree>
    <p:extLst>
      <p:ext uri="{BB962C8B-B14F-4D97-AF65-F5344CB8AC3E}">
        <p14:creationId xmlns:p14="http://schemas.microsoft.com/office/powerpoint/2010/main" val="172098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Winlink</a:t>
            </a:r>
            <a:r>
              <a:rPr lang="en-US" dirty="0" smtClean="0"/>
              <a:t> mail</a:t>
            </a:r>
            <a:r>
              <a:rPr lang="en-US" baseline="0" dirty="0" smtClean="0"/>
              <a:t> reader is a web based mail server.  Not much different from Hotmail,  Gmail, AOL </a:t>
            </a:r>
            <a:r>
              <a:rPr lang="en-US" baseline="0" dirty="0" err="1" smtClean="0"/>
              <a:t>etc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8</a:t>
            </a:fld>
            <a:endParaRPr lang="en-US"/>
          </a:p>
        </p:txBody>
      </p:sp>
    </p:spTree>
    <p:extLst>
      <p:ext uri="{BB962C8B-B14F-4D97-AF65-F5344CB8AC3E}">
        <p14:creationId xmlns:p14="http://schemas.microsoft.com/office/powerpoint/2010/main" val="295732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the standard way of using </a:t>
            </a:r>
            <a:r>
              <a:rPr lang="en-US" dirty="0" err="1" smtClean="0"/>
              <a:t>Winlink</a:t>
            </a:r>
            <a:r>
              <a:rPr lang="en-US" dirty="0" smtClean="0"/>
              <a:t> Global Radio Email</a:t>
            </a:r>
          </a:p>
          <a:p>
            <a:r>
              <a:rPr lang="en-US" dirty="0" smtClean="0"/>
              <a:t>The Yellow Flash</a:t>
            </a:r>
            <a:r>
              <a:rPr lang="en-US" baseline="0" dirty="0" smtClean="0"/>
              <a:t> is where all the magic happens: Internet, the cloud, central message servers, redundancy, </a:t>
            </a:r>
          </a:p>
          <a:p>
            <a:r>
              <a:rPr lang="en-US" baseline="0" dirty="0" smtClean="0"/>
              <a:t>May use external soundcard interface between computer and radio</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9</a:t>
            </a:fld>
            <a:endParaRPr lang="en-US"/>
          </a:p>
        </p:txBody>
      </p:sp>
    </p:spTree>
    <p:extLst>
      <p:ext uri="{BB962C8B-B14F-4D97-AF65-F5344CB8AC3E}">
        <p14:creationId xmlns:p14="http://schemas.microsoft.com/office/powerpoint/2010/main" val="67523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pictures of maps for various services packet </a:t>
            </a:r>
            <a:r>
              <a:rPr lang="en-US" baseline="0" dirty="0" err="1" smtClean="0"/>
              <a:t>Vara</a:t>
            </a:r>
            <a:r>
              <a:rPr lang="en-US" baseline="0" dirty="0" smtClean="0"/>
              <a:t> </a:t>
            </a:r>
            <a:r>
              <a:rPr lang="en-US" baseline="0" dirty="0" err="1" smtClean="0"/>
              <a:t>vara</a:t>
            </a:r>
            <a:r>
              <a:rPr lang="en-US" baseline="0" dirty="0" smtClean="0"/>
              <a:t>-FM </a:t>
            </a:r>
            <a:r>
              <a:rPr lang="en-US" baseline="0" dirty="0" err="1" smtClean="0"/>
              <a:t>etc</a:t>
            </a:r>
            <a:r>
              <a:rPr lang="en-US" baseline="0" dirty="0" smtClean="0"/>
              <a:t>  US and world wide</a:t>
            </a:r>
          </a:p>
          <a:p>
            <a:r>
              <a:rPr lang="en-US" baseline="0" dirty="0" smtClean="0"/>
              <a:t>Use cloud picture only for CMS</a:t>
            </a:r>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10</a:t>
            </a:fld>
            <a:endParaRPr lang="en-US"/>
          </a:p>
        </p:txBody>
      </p:sp>
    </p:spTree>
    <p:extLst>
      <p:ext uri="{BB962C8B-B14F-4D97-AF65-F5344CB8AC3E}">
        <p14:creationId xmlns:p14="http://schemas.microsoft.com/office/powerpoint/2010/main" val="41088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F9472-14CE-451E-B747-C93FF0E7C9F1}" type="slidenum">
              <a:rPr lang="en-US" smtClean="0"/>
              <a:t>11</a:t>
            </a:fld>
            <a:endParaRPr lang="en-US"/>
          </a:p>
        </p:txBody>
      </p:sp>
    </p:spTree>
    <p:extLst>
      <p:ext uri="{BB962C8B-B14F-4D97-AF65-F5344CB8AC3E}">
        <p14:creationId xmlns:p14="http://schemas.microsoft.com/office/powerpoint/2010/main" val="203668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266243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111940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860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253120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26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310337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138268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375767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187310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B3693-3BE9-4DE9-A648-C64B42283826}"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131133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3B3693-3BE9-4DE9-A648-C64B4228382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112664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3B3693-3BE9-4DE9-A648-C64B42283826}"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353192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3B3693-3BE9-4DE9-A648-C64B42283826}"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369342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B3693-3BE9-4DE9-A648-C64B42283826}"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416302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B3693-3BE9-4DE9-A648-C64B42283826}"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1F728-DF8D-4182-B93F-3C5E5C42608E}" type="slidenum">
              <a:rPr lang="en-US" smtClean="0"/>
              <a:t>‹#›</a:t>
            </a:fld>
            <a:endParaRPr lang="en-US"/>
          </a:p>
        </p:txBody>
      </p:sp>
    </p:spTree>
    <p:extLst>
      <p:ext uri="{BB962C8B-B14F-4D97-AF65-F5344CB8AC3E}">
        <p14:creationId xmlns:p14="http://schemas.microsoft.com/office/powerpoint/2010/main" val="197766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1F728-DF8D-4182-B93F-3C5E5C42608E}" type="slidenum">
              <a:rPr lang="en-US" smtClean="0"/>
              <a:t>‹#›</a:t>
            </a:fld>
            <a:endParaRPr lang="en-US"/>
          </a:p>
        </p:txBody>
      </p:sp>
      <p:sp>
        <p:nvSpPr>
          <p:cNvPr id="5" name="Date Placeholder 4"/>
          <p:cNvSpPr>
            <a:spLocks noGrp="1"/>
          </p:cNvSpPr>
          <p:nvPr>
            <p:ph type="dt" sz="half" idx="10"/>
          </p:nvPr>
        </p:nvSpPr>
        <p:spPr/>
        <p:txBody>
          <a:bodyPr/>
          <a:lstStyle/>
          <a:p>
            <a:fld id="{0E3B3693-3BE9-4DE9-A648-C64B42283826}" type="datetimeFigureOut">
              <a:rPr lang="en-US" smtClean="0"/>
              <a:t>10/12/2022</a:t>
            </a:fld>
            <a:endParaRPr lang="en-US"/>
          </a:p>
        </p:txBody>
      </p:sp>
    </p:spTree>
    <p:extLst>
      <p:ext uri="{BB962C8B-B14F-4D97-AF65-F5344CB8AC3E}">
        <p14:creationId xmlns:p14="http://schemas.microsoft.com/office/powerpoint/2010/main" val="247857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3B3693-3BE9-4DE9-A648-C64B42283826}" type="datetimeFigureOut">
              <a:rPr lang="en-US" smtClean="0"/>
              <a:t>10/12/2022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31F728-DF8D-4182-B93F-3C5E5C42608E}" type="slidenum">
              <a:rPr lang="en-US" smtClean="0"/>
              <a:t>‹#›</a:t>
            </a:fld>
            <a:endParaRPr lang="en-US"/>
          </a:p>
        </p:txBody>
      </p:sp>
    </p:spTree>
    <p:extLst>
      <p:ext uri="{BB962C8B-B14F-4D97-AF65-F5344CB8AC3E}">
        <p14:creationId xmlns:p14="http://schemas.microsoft.com/office/powerpoint/2010/main" val="3027467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inlinkwednesday.net/"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mailto:NJ2N@arrl.net" TargetMode="External"/><Relationship Id="rId5" Type="http://schemas.openxmlformats.org/officeDocument/2006/relationships/hyperlink" Target="https://w4akh.net/" TargetMode="External"/><Relationship Id="rId4" Type="http://schemas.openxmlformats.org/officeDocument/2006/relationships/hyperlink" Target="http://wi-aresraces.org/winlink_net.ht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inlink.org/content/winlink_book_knowled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inlink.org/RMSExpr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6600" dirty="0" err="1" smtClean="0"/>
              <a:t>Winlink</a:t>
            </a:r>
            <a:r>
              <a:rPr lang="en-US" dirty="0" smtClean="0"/>
              <a:t>	</a:t>
            </a:r>
            <a:endParaRPr lang="en-US" dirty="0"/>
          </a:p>
        </p:txBody>
      </p:sp>
      <p:sp>
        <p:nvSpPr>
          <p:cNvPr id="3" name="Subtitle 2"/>
          <p:cNvSpPr>
            <a:spLocks noGrp="1"/>
          </p:cNvSpPr>
          <p:nvPr>
            <p:ph type="subTitle" idx="1"/>
          </p:nvPr>
        </p:nvSpPr>
        <p:spPr>
          <a:xfrm>
            <a:off x="1749287" y="4050836"/>
            <a:ext cx="7418698" cy="1594590"/>
          </a:xfrm>
        </p:spPr>
        <p:txBody>
          <a:bodyPr>
            <a:noAutofit/>
          </a:bodyPr>
          <a:lstStyle/>
          <a:p>
            <a:r>
              <a:rPr lang="en-US" sz="3600" dirty="0" smtClean="0">
                <a:solidFill>
                  <a:schemeClr val="tx1"/>
                </a:solidFill>
              </a:rPr>
              <a:t>Yet </a:t>
            </a:r>
            <a:r>
              <a:rPr lang="en-US" sz="3600" dirty="0">
                <a:solidFill>
                  <a:schemeClr val="tx1"/>
                </a:solidFill>
              </a:rPr>
              <a:t>A</a:t>
            </a:r>
            <a:r>
              <a:rPr lang="en-US" sz="3600" dirty="0" smtClean="0">
                <a:solidFill>
                  <a:schemeClr val="tx1"/>
                </a:solidFill>
              </a:rPr>
              <a:t>nother Introduction</a:t>
            </a:r>
          </a:p>
          <a:p>
            <a:r>
              <a:rPr lang="en-US" sz="3600" dirty="0" smtClean="0">
                <a:solidFill>
                  <a:schemeClr val="tx1"/>
                </a:solidFill>
              </a:rPr>
              <a:t>And what to do with it.</a:t>
            </a:r>
            <a:endParaRPr lang="en-US" sz="3600" dirty="0">
              <a:solidFill>
                <a:schemeClr val="tx1"/>
              </a:solidFill>
            </a:endParaRPr>
          </a:p>
        </p:txBody>
      </p:sp>
    </p:spTree>
    <p:extLst>
      <p:ext uri="{BB962C8B-B14F-4D97-AF65-F5344CB8AC3E}">
        <p14:creationId xmlns:p14="http://schemas.microsoft.com/office/powerpoint/2010/main" val="1056951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0748" y="3061252"/>
            <a:ext cx="6202017" cy="369332"/>
          </a:xfrm>
          <a:prstGeom prst="rect">
            <a:avLst/>
          </a:prstGeom>
          <a:noFill/>
        </p:spPr>
        <p:txBody>
          <a:bodyPr wrap="square" rtlCol="0">
            <a:spAutoFit/>
          </a:bodyPr>
          <a:lstStyle/>
          <a:p>
            <a:r>
              <a:rPr lang="en-US" dirty="0" smtClean="0"/>
              <a:t>RMS</a:t>
            </a:r>
            <a:endParaRPr lang="en-US" dirty="0"/>
          </a:p>
        </p:txBody>
      </p:sp>
      <p:sp>
        <p:nvSpPr>
          <p:cNvPr id="4" name="TextBox 3"/>
          <p:cNvSpPr txBox="1"/>
          <p:nvPr/>
        </p:nvSpPr>
        <p:spPr>
          <a:xfrm>
            <a:off x="1510748" y="5764696"/>
            <a:ext cx="742122" cy="369332"/>
          </a:xfrm>
          <a:prstGeom prst="rect">
            <a:avLst/>
          </a:prstGeom>
          <a:noFill/>
        </p:spPr>
        <p:txBody>
          <a:bodyPr wrap="square" rtlCol="0">
            <a:spAutoFit/>
          </a:bodyPr>
          <a:lstStyle/>
          <a:p>
            <a:r>
              <a:rPr lang="en-US" dirty="0" smtClean="0"/>
              <a:t>Users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888" y="2674378"/>
            <a:ext cx="485396" cy="10918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824" y="2674378"/>
            <a:ext cx="485396" cy="10918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760" y="2674378"/>
            <a:ext cx="485396" cy="10918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696" y="2674378"/>
            <a:ext cx="485396" cy="109180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6632" y="2674378"/>
            <a:ext cx="485396" cy="1091802"/>
          </a:xfrm>
          <a:prstGeom prst="rect">
            <a:avLst/>
          </a:prstGeom>
        </p:spPr>
      </p:pic>
      <p:sp>
        <p:nvSpPr>
          <p:cNvPr id="10" name="TextBox 9"/>
          <p:cNvSpPr txBox="1"/>
          <p:nvPr/>
        </p:nvSpPr>
        <p:spPr>
          <a:xfrm>
            <a:off x="1935305" y="3968388"/>
            <a:ext cx="7818782" cy="369332"/>
          </a:xfrm>
          <a:prstGeom prst="rect">
            <a:avLst/>
          </a:prstGeom>
          <a:noFill/>
        </p:spPr>
        <p:txBody>
          <a:bodyPr wrap="square" rtlCol="0">
            <a:spAutoFit/>
          </a:bodyPr>
          <a:lstStyle/>
          <a:p>
            <a:r>
              <a:rPr lang="en-US" dirty="0" smtClean="0"/>
              <a:t>KB3PCY       W2GSA      N3HYM-10    WA3MEZ    KD2DO-10</a:t>
            </a:r>
            <a:endParaRPr lang="en-US" dirty="0"/>
          </a:p>
        </p:txBody>
      </p:sp>
      <p:sp>
        <p:nvSpPr>
          <p:cNvPr id="11" name="Rectangle 10"/>
          <p:cNvSpPr/>
          <p:nvPr/>
        </p:nvSpPr>
        <p:spPr>
          <a:xfrm>
            <a:off x="3260035" y="5870713"/>
            <a:ext cx="940904" cy="26331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69631" y="5923719"/>
            <a:ext cx="159026" cy="159026"/>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22135" y="5923705"/>
            <a:ext cx="485396" cy="104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3573737" y="5141841"/>
            <a:ext cx="335655" cy="2120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135217" y="5299173"/>
            <a:ext cx="32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0"/>
            <a:endCxn id="11" idx="0"/>
          </p:cNvCxnSpPr>
          <p:nvPr/>
        </p:nvCxnSpPr>
        <p:spPr>
          <a:xfrm flipH="1">
            <a:off x="3730487" y="5353876"/>
            <a:ext cx="11077" cy="516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981739" y="3915396"/>
            <a:ext cx="539085" cy="1120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930" y="121732"/>
            <a:ext cx="4532244" cy="1691640"/>
          </a:xfrm>
          <a:prstGeom prst="rect">
            <a:avLst/>
          </a:prstGeom>
        </p:spPr>
      </p:pic>
      <p:sp>
        <p:nvSpPr>
          <p:cNvPr id="2" name="TextBox 1"/>
          <p:cNvSpPr txBox="1"/>
          <p:nvPr/>
        </p:nvSpPr>
        <p:spPr>
          <a:xfrm>
            <a:off x="4598503" y="772053"/>
            <a:ext cx="1333536" cy="369332"/>
          </a:xfrm>
          <a:prstGeom prst="rect">
            <a:avLst/>
          </a:prstGeom>
          <a:noFill/>
        </p:spPr>
        <p:txBody>
          <a:bodyPr wrap="square" rtlCol="0">
            <a:spAutoFit/>
          </a:bodyPr>
          <a:lstStyle/>
          <a:p>
            <a:r>
              <a:rPr lang="en-US" dirty="0" smtClean="0"/>
              <a:t>CMS</a:t>
            </a:r>
            <a:endParaRPr lang="en-US" dirty="0"/>
          </a:p>
        </p:txBody>
      </p:sp>
      <p:cxnSp>
        <p:nvCxnSpPr>
          <p:cNvPr id="27" name="Straight Connector 26"/>
          <p:cNvCxnSpPr/>
          <p:nvPr/>
        </p:nvCxnSpPr>
        <p:spPr>
          <a:xfrm flipV="1">
            <a:off x="2844284" y="1451336"/>
            <a:ext cx="897280" cy="1555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8" idx="1"/>
          </p:cNvCxnSpPr>
          <p:nvPr/>
        </p:nvCxnSpPr>
        <p:spPr>
          <a:xfrm>
            <a:off x="5265271" y="1466076"/>
            <a:ext cx="579425" cy="175420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98503" y="4611757"/>
            <a:ext cx="3935897" cy="1200329"/>
          </a:xfrm>
          <a:prstGeom prst="rect">
            <a:avLst/>
          </a:prstGeom>
          <a:noFill/>
        </p:spPr>
        <p:txBody>
          <a:bodyPr wrap="square" rtlCol="0">
            <a:spAutoFit/>
          </a:bodyPr>
          <a:lstStyle/>
          <a:p>
            <a:r>
              <a:rPr lang="en-US" dirty="0" smtClean="0"/>
              <a:t>HF: </a:t>
            </a:r>
            <a:r>
              <a:rPr lang="en-US" dirty="0" err="1" smtClean="0"/>
              <a:t>Pactor</a:t>
            </a:r>
            <a:r>
              <a:rPr lang="en-US" dirty="0" smtClean="0"/>
              <a:t>, ARDOP, </a:t>
            </a:r>
            <a:r>
              <a:rPr lang="en-US" dirty="0" err="1" smtClean="0"/>
              <a:t>Vara</a:t>
            </a:r>
            <a:r>
              <a:rPr lang="en-US" dirty="0" smtClean="0"/>
              <a:t> (HF)</a:t>
            </a:r>
          </a:p>
          <a:p>
            <a:r>
              <a:rPr lang="en-US" dirty="0" smtClean="0"/>
              <a:t>Robust Packet (Europe)</a:t>
            </a:r>
          </a:p>
          <a:p>
            <a:endParaRPr lang="en-US" dirty="0" smtClean="0"/>
          </a:p>
          <a:p>
            <a:r>
              <a:rPr lang="en-US" dirty="0" smtClean="0"/>
              <a:t>VHF/UHF: Packet, </a:t>
            </a:r>
            <a:r>
              <a:rPr lang="en-US" dirty="0" err="1" smtClean="0"/>
              <a:t>Vara</a:t>
            </a:r>
            <a:r>
              <a:rPr lang="en-US" dirty="0" smtClean="0"/>
              <a:t>-FM</a:t>
            </a:r>
          </a:p>
        </p:txBody>
      </p:sp>
    </p:spTree>
    <p:extLst>
      <p:ext uri="{BB962C8B-B14F-4D97-AF65-F5344CB8AC3E}">
        <p14:creationId xmlns:p14="http://schemas.microsoft.com/office/powerpoint/2010/main" val="2665819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8143" y="-7896"/>
            <a:ext cx="8815809" cy="6865895"/>
          </a:xfrm>
          <a:prstGeom prst="rect">
            <a:avLst/>
          </a:prstGeom>
        </p:spPr>
      </p:pic>
      <p:sp>
        <p:nvSpPr>
          <p:cNvPr id="4" name="Oval 3"/>
          <p:cNvSpPr/>
          <p:nvPr/>
        </p:nvSpPr>
        <p:spPr>
          <a:xfrm>
            <a:off x="1285461" y="39756"/>
            <a:ext cx="848139" cy="3048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6734264" y="4809838"/>
            <a:ext cx="2419688" cy="2048161"/>
          </a:xfrm>
          <a:prstGeom prst="rect">
            <a:avLst/>
          </a:prstGeom>
        </p:spPr>
      </p:pic>
      <p:cxnSp>
        <p:nvCxnSpPr>
          <p:cNvPr id="7" name="Straight Arrow Connector 6"/>
          <p:cNvCxnSpPr/>
          <p:nvPr/>
        </p:nvCxnSpPr>
        <p:spPr>
          <a:xfrm flipH="1" flipV="1">
            <a:off x="6374295" y="3657600"/>
            <a:ext cx="1002699" cy="152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50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085" y="49390"/>
            <a:ext cx="8512141" cy="6768854"/>
          </a:xfrm>
          <a:prstGeom prst="rect">
            <a:avLst/>
          </a:prstGeom>
          <a:noFill/>
          <a:ln>
            <a:solidFill>
              <a:srgbClr val="FF0000"/>
            </a:solidFill>
          </a:ln>
        </p:spPr>
      </p:pic>
      <p:sp>
        <p:nvSpPr>
          <p:cNvPr id="3" name="Oval 2"/>
          <p:cNvSpPr/>
          <p:nvPr/>
        </p:nvSpPr>
        <p:spPr>
          <a:xfrm>
            <a:off x="3657601" y="115309"/>
            <a:ext cx="1060174" cy="454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65843" y="4969565"/>
            <a:ext cx="1486369" cy="646331"/>
          </a:xfrm>
          <a:prstGeom prst="rect">
            <a:avLst/>
          </a:prstGeom>
          <a:noFill/>
        </p:spPr>
        <p:txBody>
          <a:bodyPr wrap="none" rtlCol="0">
            <a:spAutoFit/>
          </a:bodyPr>
          <a:lstStyle/>
          <a:p>
            <a:r>
              <a:rPr lang="en-US" dirty="0" smtClean="0"/>
              <a:t>RMS stations</a:t>
            </a:r>
          </a:p>
          <a:p>
            <a:r>
              <a:rPr lang="en-US" dirty="0" smtClean="0"/>
              <a:t>Using ARDOP</a:t>
            </a:r>
            <a:endParaRPr lang="en-US" dirty="0"/>
          </a:p>
        </p:txBody>
      </p:sp>
    </p:spTree>
    <p:extLst>
      <p:ext uri="{BB962C8B-B14F-4D97-AF65-F5344CB8AC3E}">
        <p14:creationId xmlns:p14="http://schemas.microsoft.com/office/powerpoint/2010/main" val="156073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750" y="106017"/>
            <a:ext cx="9421716" cy="6553128"/>
          </a:xfrm>
          <a:prstGeom prst="rect">
            <a:avLst/>
          </a:prstGeom>
        </p:spPr>
      </p:pic>
      <p:sp>
        <p:nvSpPr>
          <p:cNvPr id="3" name="Oval 2"/>
          <p:cNvSpPr/>
          <p:nvPr/>
        </p:nvSpPr>
        <p:spPr>
          <a:xfrm>
            <a:off x="3882887" y="106017"/>
            <a:ext cx="715617" cy="318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348489" y="3913943"/>
            <a:ext cx="3187977" cy="2745202"/>
          </a:xfrm>
          <a:prstGeom prst="rect">
            <a:avLst/>
          </a:prstGeom>
        </p:spPr>
      </p:pic>
      <p:cxnSp>
        <p:nvCxnSpPr>
          <p:cNvPr id="6" name="Straight Arrow Connector 5"/>
          <p:cNvCxnSpPr/>
          <p:nvPr/>
        </p:nvCxnSpPr>
        <p:spPr>
          <a:xfrm flipH="1" flipV="1">
            <a:off x="5751444" y="3909392"/>
            <a:ext cx="980661" cy="5433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54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22854" y="32417"/>
            <a:ext cx="8583303" cy="6810940"/>
          </a:xfrm>
          <a:prstGeom prst="rect">
            <a:avLst/>
          </a:prstGeom>
        </p:spPr>
      </p:pic>
      <p:sp>
        <p:nvSpPr>
          <p:cNvPr id="3" name="Oval 2"/>
          <p:cNvSpPr/>
          <p:nvPr/>
        </p:nvSpPr>
        <p:spPr>
          <a:xfrm>
            <a:off x="4810539" y="13255"/>
            <a:ext cx="1046922" cy="384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278812" y="4837043"/>
            <a:ext cx="2928381" cy="1999296"/>
          </a:xfrm>
          <a:prstGeom prst="rect">
            <a:avLst/>
          </a:prstGeom>
        </p:spPr>
      </p:pic>
      <p:cxnSp>
        <p:nvCxnSpPr>
          <p:cNvPr id="8" name="Straight Arrow Connector 7"/>
          <p:cNvCxnSpPr/>
          <p:nvPr/>
        </p:nvCxnSpPr>
        <p:spPr>
          <a:xfrm flipH="1" flipV="1">
            <a:off x="5857461" y="2133600"/>
            <a:ext cx="1245704" cy="26504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05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6836" y="231885"/>
            <a:ext cx="8905460" cy="6248789"/>
          </a:xfrm>
          <a:prstGeom prst="rect">
            <a:avLst/>
          </a:prstGeom>
        </p:spPr>
      </p:pic>
      <p:sp>
        <p:nvSpPr>
          <p:cNvPr id="3" name="Oval 2"/>
          <p:cNvSpPr/>
          <p:nvPr/>
        </p:nvSpPr>
        <p:spPr>
          <a:xfrm>
            <a:off x="384313" y="1775791"/>
            <a:ext cx="901148" cy="38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0941" y="3995529"/>
            <a:ext cx="901148" cy="38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46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5861" y="286464"/>
            <a:ext cx="8234089" cy="5688435"/>
          </a:xfrm>
          <a:prstGeom prst="rect">
            <a:avLst/>
          </a:prstGeom>
        </p:spPr>
      </p:pic>
      <p:sp>
        <p:nvSpPr>
          <p:cNvPr id="3" name="TextBox 2"/>
          <p:cNvSpPr txBox="1"/>
          <p:nvPr/>
        </p:nvSpPr>
        <p:spPr>
          <a:xfrm>
            <a:off x="3750365" y="927653"/>
            <a:ext cx="1789044" cy="923330"/>
          </a:xfrm>
          <a:prstGeom prst="rect">
            <a:avLst/>
          </a:prstGeom>
          <a:solidFill>
            <a:schemeClr val="bg1"/>
          </a:solidFill>
        </p:spPr>
        <p:txBody>
          <a:bodyPr wrap="square" rtlCol="0">
            <a:spAutoFit/>
          </a:bodyPr>
          <a:lstStyle/>
          <a:p>
            <a:pPr algn="ctr"/>
            <a:r>
              <a:rPr lang="en-US" dirty="0" smtClean="0"/>
              <a:t>WINLINK P2P OVER HF OR VHF RADIO</a:t>
            </a:r>
            <a:endParaRPr lang="en-US" dirty="0"/>
          </a:p>
        </p:txBody>
      </p:sp>
      <p:sp>
        <p:nvSpPr>
          <p:cNvPr id="4" name="Rectangle 3"/>
          <p:cNvSpPr/>
          <p:nvPr/>
        </p:nvSpPr>
        <p:spPr>
          <a:xfrm>
            <a:off x="6917635" y="3591339"/>
            <a:ext cx="702365" cy="569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40296" y="3591339"/>
            <a:ext cx="702365" cy="569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79096" y="5328567"/>
            <a:ext cx="2107095" cy="646331"/>
          </a:xfrm>
          <a:prstGeom prst="rect">
            <a:avLst/>
          </a:prstGeom>
          <a:solidFill>
            <a:schemeClr val="bg1"/>
          </a:solidFill>
        </p:spPr>
        <p:txBody>
          <a:bodyPr wrap="square" rtlCol="0">
            <a:spAutoFit/>
          </a:bodyPr>
          <a:lstStyle/>
          <a:p>
            <a:pPr algn="ctr"/>
            <a:r>
              <a:rPr lang="en-US" dirty="0" smtClean="0"/>
              <a:t>COMPUTER WITH WINLINK EXPRESS</a:t>
            </a:r>
            <a:endParaRPr lang="en-US" dirty="0"/>
          </a:p>
        </p:txBody>
      </p:sp>
      <p:sp>
        <p:nvSpPr>
          <p:cNvPr id="8" name="TextBox 7"/>
          <p:cNvSpPr txBox="1"/>
          <p:nvPr/>
        </p:nvSpPr>
        <p:spPr>
          <a:xfrm>
            <a:off x="689113" y="5328568"/>
            <a:ext cx="2107095" cy="646331"/>
          </a:xfrm>
          <a:prstGeom prst="rect">
            <a:avLst/>
          </a:prstGeom>
          <a:solidFill>
            <a:schemeClr val="bg1"/>
          </a:solidFill>
        </p:spPr>
        <p:txBody>
          <a:bodyPr wrap="square" rtlCol="0">
            <a:spAutoFit/>
          </a:bodyPr>
          <a:lstStyle/>
          <a:p>
            <a:pPr algn="ctr"/>
            <a:r>
              <a:rPr lang="en-US" dirty="0" smtClean="0"/>
              <a:t>COMPUTER WITH WINLINK EXPRESS</a:t>
            </a:r>
            <a:endParaRPr lang="en-US" dirty="0"/>
          </a:p>
        </p:txBody>
      </p:sp>
      <p:sp>
        <p:nvSpPr>
          <p:cNvPr id="7" name="TextBox 6"/>
          <p:cNvSpPr txBox="1"/>
          <p:nvPr/>
        </p:nvSpPr>
        <p:spPr>
          <a:xfrm>
            <a:off x="3379305" y="3168375"/>
            <a:ext cx="3101009" cy="707886"/>
          </a:xfrm>
          <a:prstGeom prst="rect">
            <a:avLst/>
          </a:prstGeom>
          <a:noFill/>
        </p:spPr>
        <p:txBody>
          <a:bodyPr wrap="square" rtlCol="0">
            <a:spAutoFit/>
          </a:bodyPr>
          <a:lstStyle/>
          <a:p>
            <a:r>
              <a:rPr lang="en-US" sz="4000" dirty="0" smtClean="0">
                <a:solidFill>
                  <a:schemeClr val="accent1">
                    <a:lumMod val="75000"/>
                  </a:schemeClr>
                </a:solidFill>
              </a:rPr>
              <a:t>Peer to Peer</a:t>
            </a:r>
            <a:endParaRPr lang="en-US" sz="4000" dirty="0">
              <a:solidFill>
                <a:schemeClr val="accent1">
                  <a:lumMod val="75000"/>
                </a:schemeClr>
              </a:solidFill>
            </a:endParaRPr>
          </a:p>
        </p:txBody>
      </p:sp>
    </p:spTree>
    <p:extLst>
      <p:ext uri="{BB962C8B-B14F-4D97-AF65-F5344CB8AC3E}">
        <p14:creationId xmlns:p14="http://schemas.microsoft.com/office/powerpoint/2010/main" val="2526620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78" y="437878"/>
            <a:ext cx="2786328" cy="1320800"/>
          </a:xfrm>
        </p:spPr>
        <p:txBody>
          <a:bodyPr/>
          <a:lstStyle/>
          <a:p>
            <a:pPr algn="ctr"/>
            <a:r>
              <a:rPr lang="en-US" sz="4000" dirty="0" smtClean="0">
                <a:solidFill>
                  <a:schemeClr val="accent1">
                    <a:lumMod val="75000"/>
                  </a:schemeClr>
                </a:solidFill>
              </a:rPr>
              <a:t>Radio Only</a:t>
            </a:r>
            <a:br>
              <a:rPr lang="en-US" sz="4000" dirty="0" smtClean="0">
                <a:solidFill>
                  <a:schemeClr val="accent1">
                    <a:lumMod val="75000"/>
                  </a:schemeClr>
                </a:solidFill>
              </a:rPr>
            </a:br>
            <a:r>
              <a:rPr lang="en-US" sz="3200" dirty="0" smtClean="0"/>
              <a:t>No Internet</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235" y="3942949"/>
            <a:ext cx="485396" cy="1091802"/>
          </a:xfrm>
          <a:prstGeom prst="rect">
            <a:avLst/>
          </a:prstGeom>
        </p:spPr>
      </p:pic>
      <p:pic>
        <p:nvPicPr>
          <p:cNvPr id="6" name="Picture 5"/>
          <p:cNvPicPr>
            <a:picLocks noChangeAspect="1"/>
          </p:cNvPicPr>
          <p:nvPr/>
        </p:nvPicPr>
        <p:blipFill>
          <a:blip r:embed="rId4"/>
          <a:stretch>
            <a:fillRect/>
          </a:stretch>
        </p:blipFill>
        <p:spPr>
          <a:xfrm rot="948508">
            <a:off x="1799349" y="4960618"/>
            <a:ext cx="339074" cy="764319"/>
          </a:xfrm>
          <a:prstGeom prst="rect">
            <a:avLst/>
          </a:prstGeom>
        </p:spPr>
      </p:pic>
      <p:grpSp>
        <p:nvGrpSpPr>
          <p:cNvPr id="12" name="Group 11"/>
          <p:cNvGrpSpPr/>
          <p:nvPr/>
        </p:nvGrpSpPr>
        <p:grpSpPr>
          <a:xfrm>
            <a:off x="770697" y="5481846"/>
            <a:ext cx="1578700" cy="1270138"/>
            <a:chOff x="770697" y="5587862"/>
            <a:chExt cx="1578700" cy="127013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001" y="5587862"/>
              <a:ext cx="485396" cy="10918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7" y="5764696"/>
              <a:ext cx="1093304" cy="1093304"/>
            </a:xfrm>
            <a:prstGeom prst="rect">
              <a:avLst/>
            </a:prstGeom>
          </p:spPr>
        </p:pic>
      </p:grpSp>
      <p:sp>
        <p:nvSpPr>
          <p:cNvPr id="8" name="Rectangle 7"/>
          <p:cNvSpPr/>
          <p:nvPr/>
        </p:nvSpPr>
        <p:spPr>
          <a:xfrm>
            <a:off x="1126436" y="4594867"/>
            <a:ext cx="927653" cy="265044"/>
          </a:xfrm>
          <a:prstGeom prst="rect">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219200" y="4714137"/>
            <a:ext cx="371061" cy="13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2207" y="4286839"/>
            <a:ext cx="834889" cy="369332"/>
          </a:xfrm>
          <a:prstGeom prst="rect">
            <a:avLst/>
          </a:prstGeom>
          <a:noFill/>
        </p:spPr>
        <p:txBody>
          <a:bodyPr wrap="square" rtlCol="0">
            <a:spAutoFit/>
          </a:bodyPr>
          <a:lstStyle/>
          <a:p>
            <a:r>
              <a:rPr lang="en-US" dirty="0" smtClean="0"/>
              <a:t>RMS</a:t>
            </a:r>
            <a:endParaRPr lang="en-US" dirty="0"/>
          </a:p>
        </p:txBody>
      </p:sp>
      <p:grpSp>
        <p:nvGrpSpPr>
          <p:cNvPr id="13" name="Group 12"/>
          <p:cNvGrpSpPr/>
          <p:nvPr/>
        </p:nvGrpSpPr>
        <p:grpSpPr>
          <a:xfrm>
            <a:off x="2802379" y="5477499"/>
            <a:ext cx="1578700" cy="1270138"/>
            <a:chOff x="770697" y="5587862"/>
            <a:chExt cx="1578700" cy="1270138"/>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001" y="5587862"/>
              <a:ext cx="485396" cy="109180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7" y="5764696"/>
              <a:ext cx="1093304" cy="1093304"/>
            </a:xfrm>
            <a:prstGeom prst="rect">
              <a:avLst/>
            </a:prstGeom>
          </p:spPr>
        </p:pic>
      </p:grpSp>
      <p:grpSp>
        <p:nvGrpSpPr>
          <p:cNvPr id="16" name="Group 15"/>
          <p:cNvGrpSpPr/>
          <p:nvPr/>
        </p:nvGrpSpPr>
        <p:grpSpPr>
          <a:xfrm>
            <a:off x="6561897" y="5481846"/>
            <a:ext cx="1578700" cy="1270138"/>
            <a:chOff x="770697" y="5587862"/>
            <a:chExt cx="1578700" cy="127013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001" y="5587862"/>
              <a:ext cx="485396" cy="109180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7" y="5764696"/>
              <a:ext cx="1093304" cy="1093304"/>
            </a:xfrm>
            <a:prstGeom prst="rect">
              <a:avLst/>
            </a:prstGeom>
          </p:spPr>
        </p:pic>
      </p:grpSp>
      <p:grpSp>
        <p:nvGrpSpPr>
          <p:cNvPr id="19" name="Group 18"/>
          <p:cNvGrpSpPr/>
          <p:nvPr/>
        </p:nvGrpSpPr>
        <p:grpSpPr>
          <a:xfrm>
            <a:off x="8593579" y="5477499"/>
            <a:ext cx="1578700" cy="1270138"/>
            <a:chOff x="770697" y="5587862"/>
            <a:chExt cx="1578700" cy="1270138"/>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001" y="5587862"/>
              <a:ext cx="485396" cy="109180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7" y="5764696"/>
              <a:ext cx="1093304" cy="1093304"/>
            </a:xfrm>
            <a:prstGeom prst="rect">
              <a:avLst/>
            </a:prstGeom>
          </p:spPr>
        </p:pic>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075" y="3755726"/>
            <a:ext cx="485396" cy="1091802"/>
          </a:xfrm>
          <a:prstGeom prst="rect">
            <a:avLst/>
          </a:prstGeom>
        </p:spPr>
      </p:pic>
      <p:sp>
        <p:nvSpPr>
          <p:cNvPr id="23" name="Rectangle 22"/>
          <p:cNvSpPr/>
          <p:nvPr/>
        </p:nvSpPr>
        <p:spPr>
          <a:xfrm>
            <a:off x="8366276" y="4407644"/>
            <a:ext cx="927653" cy="265044"/>
          </a:xfrm>
          <a:prstGeom prst="rect">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8459040" y="4526914"/>
            <a:ext cx="371061" cy="13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59040" y="4099616"/>
            <a:ext cx="834889" cy="369332"/>
          </a:xfrm>
          <a:prstGeom prst="rect">
            <a:avLst/>
          </a:prstGeom>
          <a:noFill/>
        </p:spPr>
        <p:txBody>
          <a:bodyPr wrap="square" rtlCol="0">
            <a:spAutoFit/>
          </a:bodyPr>
          <a:lstStyle/>
          <a:p>
            <a:r>
              <a:rPr lang="en-US" dirty="0" smtClean="0"/>
              <a:t>RMS</a:t>
            </a:r>
            <a:endParaRPr lang="en-US"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501" y="15055"/>
            <a:ext cx="485396" cy="1091802"/>
          </a:xfrm>
          <a:prstGeom prst="rect">
            <a:avLst/>
          </a:prstGeom>
        </p:spPr>
      </p:pic>
      <p:grpSp>
        <p:nvGrpSpPr>
          <p:cNvPr id="27" name="Group 26"/>
          <p:cNvGrpSpPr/>
          <p:nvPr/>
        </p:nvGrpSpPr>
        <p:grpSpPr>
          <a:xfrm>
            <a:off x="4100517" y="1689951"/>
            <a:ext cx="1578700" cy="1270138"/>
            <a:chOff x="770697" y="5587862"/>
            <a:chExt cx="1578700" cy="1270138"/>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001" y="5587862"/>
              <a:ext cx="485396" cy="109180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7" y="5764696"/>
              <a:ext cx="1093304" cy="1093304"/>
            </a:xfrm>
            <a:prstGeom prst="rect">
              <a:avLst/>
            </a:prstGeom>
          </p:spPr>
        </p:pic>
      </p:grpSp>
      <p:sp>
        <p:nvSpPr>
          <p:cNvPr id="30" name="Rectangle 29"/>
          <p:cNvSpPr/>
          <p:nvPr/>
        </p:nvSpPr>
        <p:spPr>
          <a:xfrm>
            <a:off x="5108702" y="579048"/>
            <a:ext cx="927653" cy="265044"/>
          </a:xfrm>
          <a:prstGeom prst="rect">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5201466" y="698318"/>
            <a:ext cx="371061" cy="13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890068" y="1644430"/>
            <a:ext cx="1578700" cy="1270138"/>
            <a:chOff x="770697" y="5587862"/>
            <a:chExt cx="1578700" cy="1270138"/>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001" y="5587862"/>
              <a:ext cx="485396" cy="1091802"/>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697" y="5764696"/>
              <a:ext cx="1093304" cy="1093304"/>
            </a:xfrm>
            <a:prstGeom prst="rect">
              <a:avLst/>
            </a:prstGeom>
          </p:spPr>
        </p:pic>
      </p:grpSp>
      <p:sp>
        <p:nvSpPr>
          <p:cNvPr id="38" name="TextBox 37"/>
          <p:cNvSpPr txBox="1"/>
          <p:nvPr/>
        </p:nvSpPr>
        <p:spPr>
          <a:xfrm>
            <a:off x="5201466" y="246740"/>
            <a:ext cx="834889" cy="369332"/>
          </a:xfrm>
          <a:prstGeom prst="rect">
            <a:avLst/>
          </a:prstGeom>
          <a:noFill/>
        </p:spPr>
        <p:txBody>
          <a:bodyPr wrap="square" rtlCol="0">
            <a:spAutoFit/>
          </a:bodyPr>
          <a:lstStyle/>
          <a:p>
            <a:r>
              <a:rPr lang="en-US" dirty="0" smtClean="0"/>
              <a:t>RMS</a:t>
            </a:r>
            <a:endParaRPr lang="en-US" dirty="0"/>
          </a:p>
        </p:txBody>
      </p:sp>
      <p:pic>
        <p:nvPicPr>
          <p:cNvPr id="44" name="Picture 43"/>
          <p:cNvPicPr>
            <a:picLocks noChangeAspect="1"/>
          </p:cNvPicPr>
          <p:nvPr/>
        </p:nvPicPr>
        <p:blipFill>
          <a:blip r:embed="rId4"/>
          <a:stretch>
            <a:fillRect/>
          </a:stretch>
        </p:blipFill>
        <p:spPr>
          <a:xfrm rot="1574000">
            <a:off x="5702447" y="908171"/>
            <a:ext cx="348840" cy="936128"/>
          </a:xfrm>
          <a:prstGeom prst="rect">
            <a:avLst/>
          </a:prstGeom>
        </p:spPr>
      </p:pic>
      <p:pic>
        <p:nvPicPr>
          <p:cNvPr id="45" name="Picture 44"/>
          <p:cNvPicPr>
            <a:picLocks noChangeAspect="1"/>
          </p:cNvPicPr>
          <p:nvPr/>
        </p:nvPicPr>
        <p:blipFill>
          <a:blip r:embed="rId4"/>
          <a:stretch>
            <a:fillRect/>
          </a:stretch>
        </p:blipFill>
        <p:spPr>
          <a:xfrm rot="2691767">
            <a:off x="8409839" y="4609517"/>
            <a:ext cx="340841" cy="1219370"/>
          </a:xfrm>
          <a:prstGeom prst="rect">
            <a:avLst/>
          </a:prstGeom>
        </p:spPr>
      </p:pic>
      <p:pic>
        <p:nvPicPr>
          <p:cNvPr id="46" name="Picture 45"/>
          <p:cNvPicPr>
            <a:picLocks noChangeAspect="1"/>
          </p:cNvPicPr>
          <p:nvPr/>
        </p:nvPicPr>
        <p:blipFill>
          <a:blip r:embed="rId4"/>
          <a:stretch>
            <a:fillRect/>
          </a:stretch>
        </p:blipFill>
        <p:spPr>
          <a:xfrm rot="6411443">
            <a:off x="3156110" y="4617233"/>
            <a:ext cx="338957" cy="1219370"/>
          </a:xfrm>
          <a:prstGeom prst="rect">
            <a:avLst/>
          </a:prstGeom>
        </p:spPr>
      </p:pic>
      <p:pic>
        <p:nvPicPr>
          <p:cNvPr id="47" name="Picture 46"/>
          <p:cNvPicPr>
            <a:picLocks noChangeAspect="1"/>
          </p:cNvPicPr>
          <p:nvPr/>
        </p:nvPicPr>
        <p:blipFill>
          <a:blip r:embed="rId4"/>
          <a:stretch>
            <a:fillRect/>
          </a:stretch>
        </p:blipFill>
        <p:spPr>
          <a:xfrm rot="8029477">
            <a:off x="9540361" y="4823359"/>
            <a:ext cx="265487" cy="764319"/>
          </a:xfrm>
          <a:prstGeom prst="rect">
            <a:avLst/>
          </a:prstGeom>
        </p:spPr>
      </p:pic>
      <p:pic>
        <p:nvPicPr>
          <p:cNvPr id="48" name="Picture 47"/>
          <p:cNvPicPr>
            <a:picLocks noChangeAspect="1"/>
          </p:cNvPicPr>
          <p:nvPr/>
        </p:nvPicPr>
        <p:blipFill>
          <a:blip r:embed="rId4"/>
          <a:stretch>
            <a:fillRect/>
          </a:stretch>
        </p:blipFill>
        <p:spPr>
          <a:xfrm rot="7821929">
            <a:off x="6598101" y="868868"/>
            <a:ext cx="348840" cy="936128"/>
          </a:xfrm>
          <a:prstGeom prst="rect">
            <a:avLst/>
          </a:prstGeom>
        </p:spPr>
      </p:pic>
      <p:pic>
        <p:nvPicPr>
          <p:cNvPr id="55" name="Picture 54"/>
          <p:cNvPicPr>
            <a:picLocks noChangeAspect="1"/>
          </p:cNvPicPr>
          <p:nvPr/>
        </p:nvPicPr>
        <p:blipFill>
          <a:blip r:embed="rId6"/>
          <a:stretch>
            <a:fillRect/>
          </a:stretch>
        </p:blipFill>
        <p:spPr>
          <a:xfrm rot="18792840">
            <a:off x="1588686" y="1839691"/>
            <a:ext cx="3676650" cy="523875"/>
          </a:xfrm>
          <a:prstGeom prst="rect">
            <a:avLst/>
          </a:prstGeom>
        </p:spPr>
      </p:pic>
      <p:pic>
        <p:nvPicPr>
          <p:cNvPr id="56" name="Picture 55"/>
          <p:cNvPicPr>
            <a:picLocks noChangeAspect="1"/>
          </p:cNvPicPr>
          <p:nvPr/>
        </p:nvPicPr>
        <p:blipFill>
          <a:blip r:embed="rId6"/>
          <a:stretch>
            <a:fillRect/>
          </a:stretch>
        </p:blipFill>
        <p:spPr>
          <a:xfrm>
            <a:off x="3799027" y="3903008"/>
            <a:ext cx="3676650" cy="523875"/>
          </a:xfrm>
          <a:prstGeom prst="rect">
            <a:avLst/>
          </a:prstGeom>
        </p:spPr>
      </p:pic>
      <p:pic>
        <p:nvPicPr>
          <p:cNvPr id="57" name="Picture 56"/>
          <p:cNvPicPr>
            <a:picLocks noChangeAspect="1"/>
          </p:cNvPicPr>
          <p:nvPr/>
        </p:nvPicPr>
        <p:blipFill>
          <a:blip r:embed="rId6"/>
          <a:stretch>
            <a:fillRect/>
          </a:stretch>
        </p:blipFill>
        <p:spPr>
          <a:xfrm rot="2733000">
            <a:off x="6281029" y="1602717"/>
            <a:ext cx="3676650" cy="523875"/>
          </a:xfrm>
          <a:prstGeom prst="rect">
            <a:avLst/>
          </a:prstGeom>
        </p:spPr>
      </p:pic>
      <p:sp>
        <p:nvSpPr>
          <p:cNvPr id="58" name="TextBox 57"/>
          <p:cNvSpPr txBox="1"/>
          <p:nvPr/>
        </p:nvSpPr>
        <p:spPr>
          <a:xfrm>
            <a:off x="3938320" y="3358519"/>
            <a:ext cx="3696978" cy="400110"/>
          </a:xfrm>
          <a:prstGeom prst="rect">
            <a:avLst/>
          </a:prstGeom>
          <a:noFill/>
        </p:spPr>
        <p:txBody>
          <a:bodyPr wrap="square" rtlCol="0">
            <a:spAutoFit/>
          </a:bodyPr>
          <a:lstStyle/>
          <a:p>
            <a:r>
              <a:rPr lang="en-US" sz="2000" dirty="0" smtClean="0"/>
              <a:t>HF links using </a:t>
            </a:r>
            <a:r>
              <a:rPr lang="en-US" sz="2000" dirty="0" err="1" smtClean="0"/>
              <a:t>Pactor</a:t>
            </a:r>
            <a:r>
              <a:rPr lang="en-US" sz="2000" dirty="0" smtClean="0"/>
              <a:t> or </a:t>
            </a:r>
            <a:r>
              <a:rPr lang="en-US" sz="2000" dirty="0" err="1" smtClean="0"/>
              <a:t>Vara</a:t>
            </a:r>
            <a:endParaRPr lang="en-US" sz="2000" dirty="0"/>
          </a:p>
        </p:txBody>
      </p:sp>
    </p:spTree>
    <p:extLst>
      <p:ext uri="{BB962C8B-B14F-4D97-AF65-F5344CB8AC3E}">
        <p14:creationId xmlns:p14="http://schemas.microsoft.com/office/powerpoint/2010/main" val="94263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70852"/>
            <a:ext cx="8596668" cy="856596"/>
          </a:xfrm>
        </p:spPr>
        <p:txBody>
          <a:bodyPr/>
          <a:lstStyle/>
          <a:p>
            <a:r>
              <a:rPr lang="en-US" dirty="0" smtClean="0"/>
              <a:t>FORMS</a:t>
            </a:r>
            <a:endParaRPr lang="en-US" dirty="0"/>
          </a:p>
        </p:txBody>
      </p:sp>
      <p:sp>
        <p:nvSpPr>
          <p:cNvPr id="3" name="Text Placeholder 2"/>
          <p:cNvSpPr>
            <a:spLocks noGrp="1"/>
          </p:cNvSpPr>
          <p:nvPr>
            <p:ph type="body" idx="1"/>
          </p:nvPr>
        </p:nvSpPr>
        <p:spPr/>
        <p:txBody>
          <a:bodyPr/>
          <a:lstStyle/>
          <a:p>
            <a:r>
              <a:rPr lang="en-US" dirty="0" smtClean="0"/>
              <a:t>Structure your messages for pretty printing</a:t>
            </a:r>
          </a:p>
          <a:p>
            <a:r>
              <a:rPr lang="en-US" dirty="0" smtClean="0"/>
              <a:t>And delivery to served agency</a:t>
            </a:r>
            <a:endParaRPr lang="en-US" dirty="0"/>
          </a:p>
        </p:txBody>
      </p:sp>
    </p:spTree>
    <p:extLst>
      <p:ext uri="{BB962C8B-B14F-4D97-AF65-F5344CB8AC3E}">
        <p14:creationId xmlns:p14="http://schemas.microsoft.com/office/powerpoint/2010/main" val="149034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105623" cy="795130"/>
          </a:xfrm>
        </p:spPr>
        <p:txBody>
          <a:bodyPr/>
          <a:lstStyle/>
          <a:p>
            <a:r>
              <a:rPr lang="en-US" dirty="0" smtClean="0"/>
              <a:t>Forms</a:t>
            </a:r>
            <a:endParaRPr lang="en-US" dirty="0"/>
          </a:p>
        </p:txBody>
      </p:sp>
      <p:sp>
        <p:nvSpPr>
          <p:cNvPr id="3" name="TextBox 2"/>
          <p:cNvSpPr txBox="1"/>
          <p:nvPr/>
        </p:nvSpPr>
        <p:spPr>
          <a:xfrm>
            <a:off x="1730145" y="1510747"/>
            <a:ext cx="4492487" cy="3416320"/>
          </a:xfrm>
          <a:prstGeom prst="rect">
            <a:avLst/>
          </a:prstGeom>
          <a:noFill/>
        </p:spPr>
        <p:txBody>
          <a:bodyPr wrap="square" rtlCol="0">
            <a:spAutoFit/>
          </a:bodyPr>
          <a:lstStyle/>
          <a:p>
            <a:r>
              <a:rPr lang="en-US" dirty="0" smtClean="0"/>
              <a:t>Many </a:t>
            </a:r>
            <a:r>
              <a:rPr lang="en-US" dirty="0" err="1" smtClean="0"/>
              <a:t>many</a:t>
            </a:r>
            <a:r>
              <a:rPr lang="en-US" dirty="0" smtClean="0"/>
              <a:t> to choose from</a:t>
            </a:r>
          </a:p>
          <a:p>
            <a:r>
              <a:rPr lang="en-US" dirty="0" smtClean="0"/>
              <a:t>ICS </a:t>
            </a:r>
            <a:endParaRPr lang="en-US" dirty="0"/>
          </a:p>
          <a:p>
            <a:r>
              <a:rPr lang="en-US" dirty="0" smtClean="0"/>
              <a:t>Red Cross</a:t>
            </a:r>
          </a:p>
          <a:p>
            <a:r>
              <a:rPr lang="en-US" dirty="0" smtClean="0"/>
              <a:t>California</a:t>
            </a:r>
          </a:p>
          <a:p>
            <a:r>
              <a:rPr lang="en-US" dirty="0" smtClean="0"/>
              <a:t>Oregon</a:t>
            </a:r>
          </a:p>
          <a:p>
            <a:r>
              <a:rPr lang="en-US" dirty="0" smtClean="0"/>
              <a:t>Washington</a:t>
            </a:r>
          </a:p>
          <a:p>
            <a:r>
              <a:rPr lang="en-US" dirty="0"/>
              <a:t>Hawaii</a:t>
            </a:r>
          </a:p>
          <a:p>
            <a:r>
              <a:rPr lang="en-US" dirty="0" smtClean="0"/>
              <a:t>Texas</a:t>
            </a:r>
          </a:p>
          <a:p>
            <a:r>
              <a:rPr lang="en-US" dirty="0" smtClean="0"/>
              <a:t>Canada</a:t>
            </a:r>
          </a:p>
          <a:p>
            <a:r>
              <a:rPr lang="en-US" dirty="0" smtClean="0"/>
              <a:t>Radio Relay International</a:t>
            </a:r>
          </a:p>
          <a:p>
            <a:r>
              <a:rPr lang="en-US" dirty="0" smtClean="0"/>
              <a:t>Radiogram</a:t>
            </a:r>
          </a:p>
          <a:p>
            <a:r>
              <a:rPr lang="en-US" dirty="0" smtClean="0"/>
              <a:t>Send SMS/Text message</a:t>
            </a:r>
          </a:p>
        </p:txBody>
      </p:sp>
    </p:spTree>
    <p:extLst>
      <p:ext uri="{BB962C8B-B14F-4D97-AF65-F5344CB8AC3E}">
        <p14:creationId xmlns:p14="http://schemas.microsoft.com/office/powerpoint/2010/main" val="10470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really?</a:t>
            </a:r>
            <a:endParaRPr lang="en-US" dirty="0"/>
          </a:p>
        </p:txBody>
      </p:sp>
      <p:sp>
        <p:nvSpPr>
          <p:cNvPr id="3" name="Content Placeholder 2"/>
          <p:cNvSpPr>
            <a:spLocks noGrp="1"/>
          </p:cNvSpPr>
          <p:nvPr>
            <p:ph idx="1"/>
          </p:nvPr>
        </p:nvSpPr>
        <p:spPr>
          <a:xfrm>
            <a:off x="677334" y="2160589"/>
            <a:ext cx="8596668" cy="4240211"/>
          </a:xfrm>
        </p:spPr>
        <p:txBody>
          <a:bodyPr>
            <a:normAutofit lnSpcReduction="10000"/>
          </a:bodyPr>
          <a:lstStyle/>
          <a:p>
            <a:r>
              <a:rPr lang="en-US" dirty="0" smtClean="0"/>
              <a:t>Not just another mode like Olivia or MT63</a:t>
            </a:r>
          </a:p>
          <a:p>
            <a:r>
              <a:rPr lang="en-US" dirty="0" smtClean="0"/>
              <a:t>Not just a protocol like FT8 or JS8Call</a:t>
            </a:r>
          </a:p>
          <a:p>
            <a:r>
              <a:rPr lang="en-US" dirty="0" smtClean="0"/>
              <a:t>Not just a Position reporting tool like APRS</a:t>
            </a:r>
          </a:p>
          <a:p>
            <a:r>
              <a:rPr lang="en-US" dirty="0" smtClean="0"/>
              <a:t>Connection based system for messaging</a:t>
            </a:r>
          </a:p>
          <a:p>
            <a:pPr lvl="1"/>
            <a:r>
              <a:rPr lang="en-US" dirty="0" smtClean="0"/>
              <a:t>Two stations in an Automatic Repeat </a:t>
            </a:r>
            <a:r>
              <a:rPr lang="en-US" dirty="0" err="1" smtClean="0"/>
              <a:t>reQuest</a:t>
            </a:r>
            <a:r>
              <a:rPr lang="en-US" dirty="0" smtClean="0"/>
              <a:t> (ARQ) session</a:t>
            </a:r>
          </a:p>
          <a:p>
            <a:r>
              <a:rPr lang="en-US" dirty="0" smtClean="0"/>
              <a:t>Complete system for world wide Email </a:t>
            </a:r>
          </a:p>
          <a:p>
            <a:pPr lvl="1"/>
            <a:r>
              <a:rPr lang="en-US" dirty="0" smtClean="0"/>
              <a:t>Store and Forward to any place</a:t>
            </a:r>
          </a:p>
          <a:p>
            <a:pPr lvl="1"/>
            <a:r>
              <a:rPr lang="en-US" dirty="0" smtClean="0"/>
              <a:t>Much redundancy </a:t>
            </a:r>
          </a:p>
          <a:p>
            <a:r>
              <a:rPr lang="en-US" dirty="0" smtClean="0"/>
              <a:t>100% transfer guaranteed</a:t>
            </a:r>
          </a:p>
          <a:p>
            <a:r>
              <a:rPr lang="en-US" dirty="0" smtClean="0"/>
              <a:t>Send attachments such as, Photos, PDF, spreadsheets, weather reports</a:t>
            </a:r>
          </a:p>
          <a:p>
            <a:r>
              <a:rPr lang="en-US" dirty="0" smtClean="0"/>
              <a:t>Send standard forms such as Red Cross and ICS</a:t>
            </a:r>
          </a:p>
        </p:txBody>
      </p:sp>
    </p:spTree>
    <p:extLst>
      <p:ext uri="{BB962C8B-B14F-4D97-AF65-F5344CB8AC3E}">
        <p14:creationId xmlns:p14="http://schemas.microsoft.com/office/powerpoint/2010/main" val="1347785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330" y="0"/>
            <a:ext cx="3400835" cy="6322209"/>
          </a:xfrm>
          <a:prstGeom prst="rect">
            <a:avLst/>
          </a:prstGeom>
        </p:spPr>
      </p:pic>
      <p:pic>
        <p:nvPicPr>
          <p:cNvPr id="3" name="Picture 2"/>
          <p:cNvPicPr>
            <a:picLocks noChangeAspect="1"/>
          </p:cNvPicPr>
          <p:nvPr/>
        </p:nvPicPr>
        <p:blipFill>
          <a:blip r:embed="rId4"/>
          <a:stretch>
            <a:fillRect/>
          </a:stretch>
        </p:blipFill>
        <p:spPr>
          <a:xfrm>
            <a:off x="3917476" y="0"/>
            <a:ext cx="2819794" cy="5325218"/>
          </a:xfrm>
          <a:prstGeom prst="rect">
            <a:avLst/>
          </a:prstGeom>
        </p:spPr>
      </p:pic>
      <p:cxnSp>
        <p:nvCxnSpPr>
          <p:cNvPr id="13" name="Straight Arrow Connector 12"/>
          <p:cNvCxnSpPr/>
          <p:nvPr/>
        </p:nvCxnSpPr>
        <p:spPr>
          <a:xfrm flipH="1">
            <a:off x="1736035" y="2623930"/>
            <a:ext cx="1736035" cy="537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61687" y="4795132"/>
            <a:ext cx="1018765" cy="989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6613893" y="0"/>
            <a:ext cx="2762636" cy="3896269"/>
          </a:xfrm>
          <a:prstGeom prst="rect">
            <a:avLst/>
          </a:prstGeom>
        </p:spPr>
      </p:pic>
      <p:cxnSp>
        <p:nvCxnSpPr>
          <p:cNvPr id="19" name="Straight Arrow Connector 18"/>
          <p:cNvCxnSpPr/>
          <p:nvPr/>
        </p:nvCxnSpPr>
        <p:spPr>
          <a:xfrm flipH="1" flipV="1">
            <a:off x="8295861" y="3710609"/>
            <a:ext cx="1245704" cy="503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070574" y="3200860"/>
            <a:ext cx="13457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189843" y="1126435"/>
            <a:ext cx="927653" cy="25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605670" y="4147931"/>
            <a:ext cx="1131600" cy="46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55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2065" y="795130"/>
            <a:ext cx="11167027" cy="5181600"/>
          </a:xfrm>
          <a:prstGeom prst="rect">
            <a:avLst/>
          </a:prstGeom>
        </p:spPr>
      </p:pic>
    </p:spTree>
    <p:extLst>
      <p:ext uri="{BB962C8B-B14F-4D97-AF65-F5344CB8AC3E}">
        <p14:creationId xmlns:p14="http://schemas.microsoft.com/office/powerpoint/2010/main" val="356865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9033" y="72734"/>
            <a:ext cx="9382532" cy="6750665"/>
          </a:xfrm>
          <a:prstGeom prst="rect">
            <a:avLst/>
          </a:prstGeom>
        </p:spPr>
      </p:pic>
    </p:spTree>
    <p:extLst>
      <p:ext uri="{BB962C8B-B14F-4D97-AF65-F5344CB8AC3E}">
        <p14:creationId xmlns:p14="http://schemas.microsoft.com/office/powerpoint/2010/main" val="326868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9271" y="158633"/>
            <a:ext cx="10463018" cy="5753014"/>
          </a:xfrm>
          <a:prstGeom prst="rect">
            <a:avLst/>
          </a:prstGeom>
        </p:spPr>
      </p:pic>
    </p:spTree>
    <p:extLst>
      <p:ext uri="{BB962C8B-B14F-4D97-AF65-F5344CB8AC3E}">
        <p14:creationId xmlns:p14="http://schemas.microsoft.com/office/powerpoint/2010/main" val="185186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94" y="1219201"/>
            <a:ext cx="10501186" cy="5527523"/>
          </a:xfrm>
          <a:prstGeom prst="rect">
            <a:avLst/>
          </a:prstGeom>
        </p:spPr>
      </p:pic>
      <p:sp>
        <p:nvSpPr>
          <p:cNvPr id="3" name="TextBox 2"/>
          <p:cNvSpPr txBox="1"/>
          <p:nvPr/>
        </p:nvSpPr>
        <p:spPr>
          <a:xfrm>
            <a:off x="2372139" y="384315"/>
            <a:ext cx="5049078" cy="369332"/>
          </a:xfrm>
          <a:prstGeom prst="rect">
            <a:avLst/>
          </a:prstGeom>
          <a:noFill/>
        </p:spPr>
        <p:txBody>
          <a:bodyPr wrap="square" rtlCol="0">
            <a:spAutoFit/>
          </a:bodyPr>
          <a:lstStyle/>
          <a:p>
            <a:r>
              <a:rPr lang="en-US" dirty="0" smtClean="0">
                <a:solidFill>
                  <a:schemeClr val="accent1">
                    <a:lumMod val="75000"/>
                  </a:schemeClr>
                </a:solidFill>
              </a:rPr>
              <a:t>Daily Shelter Report (continued)</a:t>
            </a:r>
            <a:endParaRPr lang="en-US" dirty="0">
              <a:solidFill>
                <a:schemeClr val="accent1">
                  <a:lumMod val="75000"/>
                </a:schemeClr>
              </a:solidFill>
            </a:endParaRPr>
          </a:p>
        </p:txBody>
      </p:sp>
    </p:spTree>
    <p:extLst>
      <p:ext uri="{BB962C8B-B14F-4D97-AF65-F5344CB8AC3E}">
        <p14:creationId xmlns:p14="http://schemas.microsoft.com/office/powerpoint/2010/main" val="150354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247" y="0"/>
            <a:ext cx="9844287" cy="6697237"/>
          </a:xfrm>
          <a:prstGeom prst="rect">
            <a:avLst/>
          </a:prstGeom>
        </p:spPr>
      </p:pic>
    </p:spTree>
    <p:extLst>
      <p:ext uri="{BB962C8B-B14F-4D97-AF65-F5344CB8AC3E}">
        <p14:creationId xmlns:p14="http://schemas.microsoft.com/office/powerpoint/2010/main" val="291271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626" y="0"/>
            <a:ext cx="10028039" cy="6858000"/>
          </a:xfrm>
          <a:prstGeom prst="rect">
            <a:avLst/>
          </a:prstGeom>
        </p:spPr>
      </p:pic>
    </p:spTree>
    <p:extLst>
      <p:ext uri="{BB962C8B-B14F-4D97-AF65-F5344CB8AC3E}">
        <p14:creationId xmlns:p14="http://schemas.microsoft.com/office/powerpoint/2010/main" val="306298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0590" y="26502"/>
            <a:ext cx="7219411" cy="6858000"/>
          </a:xfrm>
          <a:prstGeom prst="rect">
            <a:avLst/>
          </a:prstGeom>
        </p:spPr>
      </p:pic>
      <p:sp>
        <p:nvSpPr>
          <p:cNvPr id="3" name="TextBox 2"/>
          <p:cNvSpPr txBox="1"/>
          <p:nvPr/>
        </p:nvSpPr>
        <p:spPr>
          <a:xfrm>
            <a:off x="8746435" y="583096"/>
            <a:ext cx="2809461" cy="3600986"/>
          </a:xfrm>
          <a:prstGeom prst="rect">
            <a:avLst/>
          </a:prstGeom>
          <a:solidFill>
            <a:schemeClr val="bg1"/>
          </a:solidFill>
        </p:spPr>
        <p:txBody>
          <a:bodyPr wrap="square" rtlCol="0">
            <a:spAutoFit/>
          </a:bodyPr>
          <a:lstStyle/>
          <a:p>
            <a:pPr algn="ctr"/>
            <a:r>
              <a:rPr lang="en-US" sz="3200" b="1" dirty="0" smtClean="0">
                <a:solidFill>
                  <a:schemeClr val="tx1">
                    <a:lumMod val="95000"/>
                    <a:lumOff val="5000"/>
                  </a:schemeClr>
                </a:solidFill>
              </a:rPr>
              <a:t>Group one</a:t>
            </a:r>
          </a:p>
          <a:p>
            <a:pPr algn="ctr"/>
            <a:r>
              <a:rPr lang="en-US" sz="2800" dirty="0" smtClean="0">
                <a:solidFill>
                  <a:schemeClr val="tx1">
                    <a:lumMod val="95000"/>
                    <a:lumOff val="5000"/>
                  </a:schemeClr>
                </a:solidFill>
              </a:rPr>
              <a:t>26 common, standardized messages </a:t>
            </a:r>
          </a:p>
          <a:p>
            <a:pPr algn="ctr"/>
            <a:endParaRPr lang="en-US" sz="2800" dirty="0" smtClean="0">
              <a:solidFill>
                <a:schemeClr val="tx1">
                  <a:lumMod val="95000"/>
                  <a:lumOff val="5000"/>
                </a:schemeClr>
              </a:solidFill>
            </a:endParaRPr>
          </a:p>
          <a:p>
            <a:pPr algn="ctr"/>
            <a:r>
              <a:rPr lang="en-US" sz="2800" dirty="0" smtClean="0">
                <a:solidFill>
                  <a:schemeClr val="tx1">
                    <a:lumMod val="95000"/>
                    <a:lumOff val="5000"/>
                  </a:schemeClr>
                </a:solidFill>
              </a:rPr>
              <a:t>For </a:t>
            </a:r>
          </a:p>
          <a:p>
            <a:pPr algn="ctr"/>
            <a:r>
              <a:rPr lang="en-US" sz="2800" dirty="0" smtClean="0">
                <a:solidFill>
                  <a:schemeClr val="tx1">
                    <a:lumMod val="95000"/>
                    <a:lumOff val="5000"/>
                  </a:schemeClr>
                </a:solidFill>
              </a:rPr>
              <a:t>Relief and</a:t>
            </a:r>
          </a:p>
          <a:p>
            <a:pPr algn="ctr"/>
            <a:r>
              <a:rPr lang="en-US" sz="2800" dirty="0" smtClean="0">
                <a:solidFill>
                  <a:schemeClr val="tx1">
                    <a:lumMod val="95000"/>
                    <a:lumOff val="5000"/>
                  </a:schemeClr>
                </a:solidFill>
              </a:rPr>
              <a:t>Emergency Use</a:t>
            </a:r>
          </a:p>
        </p:txBody>
      </p:sp>
    </p:spTree>
    <p:extLst>
      <p:ext uri="{BB962C8B-B14F-4D97-AF65-F5344CB8AC3E}">
        <p14:creationId xmlns:p14="http://schemas.microsoft.com/office/powerpoint/2010/main" val="191757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8121" y="0"/>
            <a:ext cx="8702346" cy="6858000"/>
          </a:xfrm>
          <a:prstGeom prst="rect">
            <a:avLst/>
          </a:prstGeom>
        </p:spPr>
      </p:pic>
      <p:sp>
        <p:nvSpPr>
          <p:cNvPr id="3" name="TextBox 2"/>
          <p:cNvSpPr txBox="1"/>
          <p:nvPr/>
        </p:nvSpPr>
        <p:spPr>
          <a:xfrm>
            <a:off x="9150467" y="1961323"/>
            <a:ext cx="2941982" cy="2739211"/>
          </a:xfrm>
          <a:prstGeom prst="rect">
            <a:avLst/>
          </a:prstGeom>
          <a:solidFill>
            <a:schemeClr val="bg1"/>
          </a:solidFill>
        </p:spPr>
        <p:txBody>
          <a:bodyPr wrap="square" rtlCol="0">
            <a:spAutoFit/>
          </a:bodyPr>
          <a:lstStyle/>
          <a:p>
            <a:pPr algn="ctr"/>
            <a:r>
              <a:rPr lang="en-US" sz="3200" b="1" dirty="0" smtClean="0">
                <a:solidFill>
                  <a:schemeClr val="tx1">
                    <a:lumMod val="95000"/>
                    <a:lumOff val="5000"/>
                  </a:schemeClr>
                </a:solidFill>
              </a:rPr>
              <a:t>Group two</a:t>
            </a:r>
          </a:p>
          <a:p>
            <a:pPr algn="ctr"/>
            <a:r>
              <a:rPr lang="en-US" sz="2800" dirty="0" smtClean="0">
                <a:solidFill>
                  <a:schemeClr val="tx1">
                    <a:lumMod val="95000"/>
                    <a:lumOff val="5000"/>
                  </a:schemeClr>
                </a:solidFill>
              </a:rPr>
              <a:t>22 common messages for Holiday Seasons</a:t>
            </a:r>
          </a:p>
          <a:p>
            <a:pPr algn="ctr"/>
            <a:r>
              <a:rPr lang="en-US" sz="2800" dirty="0" smtClean="0">
                <a:solidFill>
                  <a:schemeClr val="tx1">
                    <a:lumMod val="95000"/>
                    <a:lumOff val="5000"/>
                  </a:schemeClr>
                </a:solidFill>
              </a:rPr>
              <a:t>and </a:t>
            </a:r>
          </a:p>
          <a:p>
            <a:pPr algn="ctr"/>
            <a:r>
              <a:rPr lang="en-US" sz="2800" dirty="0" smtClean="0">
                <a:solidFill>
                  <a:schemeClr val="tx1">
                    <a:lumMod val="95000"/>
                    <a:lumOff val="5000"/>
                  </a:schemeClr>
                </a:solidFill>
              </a:rPr>
              <a:t>Routine Messages</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46552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381" y="4368593"/>
            <a:ext cx="10688542" cy="2314898"/>
          </a:xfrm>
          <a:prstGeom prst="rect">
            <a:avLst/>
          </a:prstGeom>
        </p:spPr>
      </p:pic>
      <p:pic>
        <p:nvPicPr>
          <p:cNvPr id="2" name="Picture 1"/>
          <p:cNvPicPr>
            <a:picLocks noChangeAspect="1"/>
          </p:cNvPicPr>
          <p:nvPr/>
        </p:nvPicPr>
        <p:blipFill>
          <a:blip r:embed="rId4"/>
          <a:stretch>
            <a:fillRect/>
          </a:stretch>
        </p:blipFill>
        <p:spPr>
          <a:xfrm>
            <a:off x="174434" y="143771"/>
            <a:ext cx="10650436" cy="4953691"/>
          </a:xfrm>
          <a:prstGeom prst="rect">
            <a:avLst/>
          </a:prstGeom>
        </p:spPr>
      </p:pic>
    </p:spTree>
    <p:extLst>
      <p:ext uri="{BB962C8B-B14F-4D97-AF65-F5344CB8AC3E}">
        <p14:creationId xmlns:p14="http://schemas.microsoft.com/office/powerpoint/2010/main" val="388720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antecedents</a:t>
            </a:r>
            <a:endParaRPr lang="en-US" dirty="0"/>
          </a:p>
        </p:txBody>
      </p:sp>
      <p:sp>
        <p:nvSpPr>
          <p:cNvPr id="3" name="Content Placeholder 2"/>
          <p:cNvSpPr>
            <a:spLocks noGrp="1"/>
          </p:cNvSpPr>
          <p:nvPr>
            <p:ph idx="1"/>
          </p:nvPr>
        </p:nvSpPr>
        <p:spPr/>
        <p:txBody>
          <a:bodyPr/>
          <a:lstStyle/>
          <a:p>
            <a:r>
              <a:rPr lang="en-US" dirty="0" smtClean="0"/>
              <a:t>Packet was </a:t>
            </a:r>
            <a:r>
              <a:rPr lang="en-US" dirty="0"/>
              <a:t>developed for computer networks (early 1960’s</a:t>
            </a:r>
            <a:r>
              <a:rPr lang="en-US" dirty="0" smtClean="0"/>
              <a:t>)</a:t>
            </a:r>
          </a:p>
          <a:p>
            <a:pPr lvl="1"/>
            <a:r>
              <a:rPr lang="en-US" dirty="0"/>
              <a:t>Used for VHF communications by hams (late </a:t>
            </a:r>
            <a:r>
              <a:rPr lang="en-US" dirty="0" smtClean="0"/>
              <a:t>1970’s)</a:t>
            </a:r>
          </a:p>
          <a:p>
            <a:r>
              <a:rPr lang="en-US" dirty="0" smtClean="0"/>
              <a:t>AMTOR </a:t>
            </a:r>
            <a:r>
              <a:rPr lang="en-US" dirty="0"/>
              <a:t>was developed by hams to improve HF </a:t>
            </a:r>
            <a:r>
              <a:rPr lang="en-US" dirty="0" err="1"/>
              <a:t>radioteletype</a:t>
            </a:r>
            <a:r>
              <a:rPr lang="en-US" dirty="0"/>
              <a:t> (RTTY) communications (1970’s) </a:t>
            </a:r>
            <a:endParaRPr lang="en-US" dirty="0" smtClean="0"/>
          </a:p>
          <a:p>
            <a:r>
              <a:rPr lang="en-US" dirty="0" smtClean="0"/>
              <a:t>A Terminal Net Controller (TNC) performed the work of a computer and a MODEM</a:t>
            </a:r>
          </a:p>
          <a:p>
            <a:r>
              <a:rPr lang="en-US" dirty="0" err="1"/>
              <a:t>Pactor</a:t>
            </a:r>
            <a:r>
              <a:rPr lang="en-US" dirty="0"/>
              <a:t> incorporates some of the best features of both (1990’s) </a:t>
            </a:r>
            <a:endParaRPr lang="en-US" dirty="0" smtClean="0"/>
          </a:p>
          <a:p>
            <a:r>
              <a:rPr lang="en-US" dirty="0" smtClean="0"/>
              <a:t>BBS systems</a:t>
            </a:r>
          </a:p>
          <a:p>
            <a:r>
              <a:rPr lang="en-US" dirty="0" smtClean="0"/>
              <a:t>Maritime environment</a:t>
            </a:r>
            <a:endParaRPr lang="en-US" dirty="0"/>
          </a:p>
          <a:p>
            <a:r>
              <a:rPr lang="en-US" dirty="0" smtClean="0"/>
              <a:t>Globalized using Internet</a:t>
            </a:r>
          </a:p>
          <a:p>
            <a:endParaRPr lang="en-US" dirty="0"/>
          </a:p>
        </p:txBody>
      </p:sp>
    </p:spTree>
    <p:extLst>
      <p:ext uri="{BB962C8B-B14F-4D97-AF65-F5344CB8AC3E}">
        <p14:creationId xmlns:p14="http://schemas.microsoft.com/office/powerpoint/2010/main" val="7780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867" y="335611"/>
            <a:ext cx="8902877" cy="5521850"/>
          </a:xfrm>
          <a:prstGeom prst="rect">
            <a:avLst/>
          </a:prstGeom>
        </p:spPr>
      </p:pic>
    </p:spTree>
    <p:extLst>
      <p:ext uri="{BB962C8B-B14F-4D97-AF65-F5344CB8AC3E}">
        <p14:creationId xmlns:p14="http://schemas.microsoft.com/office/powerpoint/2010/main" val="222598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296" y="167507"/>
            <a:ext cx="9940763" cy="5915804"/>
          </a:xfrm>
          <a:prstGeom prst="rect">
            <a:avLst/>
          </a:prstGeom>
        </p:spPr>
      </p:pic>
    </p:spTree>
    <p:extLst>
      <p:ext uri="{BB962C8B-B14F-4D97-AF65-F5344CB8AC3E}">
        <p14:creationId xmlns:p14="http://schemas.microsoft.com/office/powerpoint/2010/main" val="226427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more practice</a:t>
            </a:r>
            <a:endParaRPr lang="en-US" dirty="0"/>
          </a:p>
        </p:txBody>
      </p:sp>
      <p:sp>
        <p:nvSpPr>
          <p:cNvPr id="3" name="Text Placeholder 2"/>
          <p:cNvSpPr>
            <a:spLocks noGrp="1"/>
          </p:cNvSpPr>
          <p:nvPr>
            <p:ph type="body" idx="1"/>
          </p:nvPr>
        </p:nvSpPr>
        <p:spPr/>
        <p:txBody>
          <a:bodyPr/>
          <a:lstStyle/>
          <a:p>
            <a:r>
              <a:rPr lang="en-US" dirty="0" smtClean="0"/>
              <a:t>Who can I talk to?</a:t>
            </a:r>
          </a:p>
          <a:p>
            <a:r>
              <a:rPr lang="en-US" dirty="0" smtClean="0"/>
              <a:t>How do I learn using Forms?</a:t>
            </a:r>
            <a:endParaRPr lang="en-US" dirty="0"/>
          </a:p>
        </p:txBody>
      </p:sp>
    </p:spTree>
    <p:extLst>
      <p:ext uri="{BB962C8B-B14F-4D97-AF65-F5344CB8AC3E}">
        <p14:creationId xmlns:p14="http://schemas.microsoft.com/office/powerpoint/2010/main" val="150002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56" y="120878"/>
            <a:ext cx="8596668" cy="1320800"/>
          </a:xfrm>
        </p:spPr>
        <p:txBody>
          <a:bodyPr/>
          <a:lstStyle/>
          <a:p>
            <a:r>
              <a:rPr lang="en-US" dirty="0" smtClean="0"/>
              <a:t>Routine Practice Sessions</a:t>
            </a:r>
            <a:br>
              <a:rPr lang="en-US" dirty="0" smtClean="0"/>
            </a:br>
            <a:r>
              <a:rPr lang="en-US" dirty="0" smtClean="0"/>
              <a:t>      </a:t>
            </a:r>
            <a:r>
              <a:rPr lang="en-US" dirty="0" err="1" smtClean="0"/>
              <a:t>Winlink</a:t>
            </a:r>
            <a:r>
              <a:rPr lang="en-US" dirty="0" smtClean="0"/>
              <a:t> Wednesday   etc.</a:t>
            </a:r>
            <a:endParaRPr lang="en-US" dirty="0"/>
          </a:p>
        </p:txBody>
      </p:sp>
      <p:sp>
        <p:nvSpPr>
          <p:cNvPr id="3" name="TextBox 2"/>
          <p:cNvSpPr txBox="1"/>
          <p:nvPr/>
        </p:nvSpPr>
        <p:spPr>
          <a:xfrm>
            <a:off x="1298713" y="1409339"/>
            <a:ext cx="8945217" cy="923330"/>
          </a:xfrm>
          <a:prstGeom prst="rect">
            <a:avLst/>
          </a:prstGeom>
          <a:noFill/>
        </p:spPr>
        <p:txBody>
          <a:bodyPr wrap="square" rtlCol="0">
            <a:spAutoFit/>
          </a:bodyPr>
          <a:lstStyle/>
          <a:p>
            <a:r>
              <a:rPr lang="en-US" dirty="0" smtClean="0">
                <a:hlinkClick r:id="rId3"/>
              </a:rPr>
              <a:t>https://winlinkwednesday.net</a:t>
            </a:r>
            <a:endParaRPr lang="en-US" dirty="0" smtClean="0"/>
          </a:p>
          <a:p>
            <a:pPr lvl="1"/>
            <a:r>
              <a:rPr lang="en-US" dirty="0" smtClean="0"/>
              <a:t>Send a simple message via </a:t>
            </a:r>
            <a:r>
              <a:rPr lang="en-US" dirty="0" err="1" smtClean="0"/>
              <a:t>Winlink</a:t>
            </a:r>
            <a:r>
              <a:rPr lang="en-US" dirty="0" smtClean="0"/>
              <a:t> on Wednesdays</a:t>
            </a:r>
          </a:p>
          <a:p>
            <a:pPr lvl="1"/>
            <a:r>
              <a:rPr lang="en-US" dirty="0" smtClean="0"/>
              <a:t>Send a P2P message during certain Hours on Wednesdays</a:t>
            </a:r>
          </a:p>
        </p:txBody>
      </p:sp>
      <p:sp>
        <p:nvSpPr>
          <p:cNvPr id="4" name="Rectangle 3"/>
          <p:cNvSpPr/>
          <p:nvPr/>
        </p:nvSpPr>
        <p:spPr>
          <a:xfrm>
            <a:off x="417656" y="2431295"/>
            <a:ext cx="7751050" cy="646331"/>
          </a:xfrm>
          <a:prstGeom prst="rect">
            <a:avLst/>
          </a:prstGeom>
        </p:spPr>
        <p:txBody>
          <a:bodyPr wrap="square">
            <a:spAutoFit/>
          </a:bodyPr>
          <a:lstStyle/>
          <a:p>
            <a:r>
              <a:rPr lang="en-US" dirty="0">
                <a:hlinkClick r:id="rId4"/>
              </a:rPr>
              <a:t>http://</a:t>
            </a:r>
            <a:r>
              <a:rPr lang="en-US" dirty="0" smtClean="0">
                <a:hlinkClick r:id="rId4"/>
              </a:rPr>
              <a:t>wi-aresraces.org/winlink_net.htm</a:t>
            </a:r>
            <a:r>
              <a:rPr lang="en-US" dirty="0" smtClean="0"/>
              <a:t>          Wisconsin ARES/RACES</a:t>
            </a:r>
          </a:p>
          <a:p>
            <a:pPr lvl="1"/>
            <a:r>
              <a:rPr lang="en-US" dirty="0" smtClean="0"/>
              <a:t>Send a simple formatted message on Tuesdays</a:t>
            </a:r>
            <a:endParaRPr lang="en-US" dirty="0"/>
          </a:p>
        </p:txBody>
      </p:sp>
      <p:sp>
        <p:nvSpPr>
          <p:cNvPr id="5" name="TextBox 4"/>
          <p:cNvSpPr txBox="1"/>
          <p:nvPr/>
        </p:nvSpPr>
        <p:spPr>
          <a:xfrm>
            <a:off x="1356040" y="3322286"/>
            <a:ext cx="7658284" cy="646331"/>
          </a:xfrm>
          <a:prstGeom prst="rect">
            <a:avLst/>
          </a:prstGeom>
          <a:noFill/>
        </p:spPr>
        <p:txBody>
          <a:bodyPr wrap="square" rtlCol="0">
            <a:spAutoFit/>
          </a:bodyPr>
          <a:lstStyle/>
          <a:p>
            <a:r>
              <a:rPr lang="en-US" dirty="0">
                <a:hlinkClick r:id="rId5"/>
              </a:rPr>
              <a:t>https://w4akh.net</a:t>
            </a:r>
            <a:r>
              <a:rPr lang="en-US" dirty="0" smtClean="0">
                <a:hlinkClick r:id="rId5"/>
              </a:rPr>
              <a:t>/</a:t>
            </a:r>
            <a:r>
              <a:rPr lang="en-US" dirty="0" smtClean="0"/>
              <a:t>         Florida </a:t>
            </a:r>
            <a:r>
              <a:rPr lang="en-US" dirty="0" err="1" smtClean="0"/>
              <a:t>Winlink</a:t>
            </a:r>
            <a:r>
              <a:rPr lang="en-US" dirty="0" smtClean="0"/>
              <a:t> net W4AKH</a:t>
            </a:r>
          </a:p>
          <a:p>
            <a:pPr lvl="1"/>
            <a:r>
              <a:rPr lang="en-US" dirty="0" smtClean="0"/>
              <a:t>Accepting messages all week,    P2P messages at specified times</a:t>
            </a:r>
            <a:endParaRPr lang="en-US" dirty="0"/>
          </a:p>
        </p:txBody>
      </p:sp>
      <p:sp>
        <p:nvSpPr>
          <p:cNvPr id="6" name="TextBox 5"/>
          <p:cNvSpPr txBox="1"/>
          <p:nvPr/>
        </p:nvSpPr>
        <p:spPr>
          <a:xfrm>
            <a:off x="157978" y="3968617"/>
            <a:ext cx="9116023" cy="369332"/>
          </a:xfrm>
          <a:prstGeom prst="rect">
            <a:avLst/>
          </a:prstGeom>
          <a:noFill/>
        </p:spPr>
        <p:txBody>
          <a:bodyPr wrap="square" rtlCol="0">
            <a:spAutoFit/>
          </a:bodyPr>
          <a:lstStyle/>
          <a:p>
            <a:r>
              <a:rPr lang="en-US" u="sng" dirty="0"/>
              <a:t>The Hudson Valley </a:t>
            </a:r>
            <a:r>
              <a:rPr lang="en-US" u="sng" dirty="0" err="1"/>
              <a:t>WinlinkThursday</a:t>
            </a:r>
            <a:r>
              <a:rPr lang="en-US" u="sng" dirty="0"/>
              <a:t> Net</a:t>
            </a:r>
            <a:r>
              <a:rPr lang="en-US" dirty="0" smtClean="0"/>
              <a:t>.    Look for Sullivan County ARES on Facebook </a:t>
            </a:r>
            <a:endParaRPr lang="en-US" dirty="0"/>
          </a:p>
        </p:txBody>
      </p:sp>
      <p:sp>
        <p:nvSpPr>
          <p:cNvPr id="7" name="TextBox 6"/>
          <p:cNvSpPr txBox="1"/>
          <p:nvPr/>
        </p:nvSpPr>
        <p:spPr>
          <a:xfrm>
            <a:off x="947743" y="4588902"/>
            <a:ext cx="10276848" cy="369332"/>
          </a:xfrm>
          <a:prstGeom prst="rect">
            <a:avLst/>
          </a:prstGeom>
          <a:noFill/>
        </p:spPr>
        <p:txBody>
          <a:bodyPr wrap="square" rtlCol="0">
            <a:spAutoFit/>
          </a:bodyPr>
          <a:lstStyle/>
          <a:p>
            <a:r>
              <a:rPr lang="en-US" u="sng" dirty="0"/>
              <a:t>South New Jersey </a:t>
            </a:r>
            <a:r>
              <a:rPr lang="en-US" b="1" u="sng" dirty="0"/>
              <a:t>SNJ</a:t>
            </a:r>
            <a:r>
              <a:rPr lang="en-US" u="sng" dirty="0"/>
              <a:t> </a:t>
            </a:r>
            <a:r>
              <a:rPr lang="en-US" u="sng" dirty="0" err="1"/>
              <a:t>Winlink</a:t>
            </a:r>
            <a:r>
              <a:rPr lang="en-US" dirty="0"/>
              <a:t> </a:t>
            </a:r>
            <a:r>
              <a:rPr lang="en-US" u="sng" dirty="0"/>
              <a:t>Wednesday</a:t>
            </a:r>
            <a:r>
              <a:rPr lang="en-US" dirty="0"/>
              <a:t> run by </a:t>
            </a:r>
            <a:r>
              <a:rPr lang="en-US" b="1" dirty="0"/>
              <a:t>NJ2N  </a:t>
            </a:r>
            <a:r>
              <a:rPr lang="en-US" dirty="0"/>
              <a:t>Tim</a:t>
            </a:r>
            <a:r>
              <a:rPr lang="en-US" b="1" dirty="0"/>
              <a:t>  </a:t>
            </a:r>
            <a:r>
              <a:rPr lang="en-US" dirty="0">
                <a:hlinkClick r:id="rId6"/>
              </a:rPr>
              <a:t>NJ2N@arrl.net</a:t>
            </a:r>
            <a:endParaRPr lang="en-US" dirty="0"/>
          </a:p>
        </p:txBody>
      </p:sp>
      <p:sp>
        <p:nvSpPr>
          <p:cNvPr id="8" name="TextBox 7"/>
          <p:cNvSpPr txBox="1"/>
          <p:nvPr/>
        </p:nvSpPr>
        <p:spPr>
          <a:xfrm>
            <a:off x="543340" y="5208104"/>
            <a:ext cx="5141844" cy="369332"/>
          </a:xfrm>
          <a:prstGeom prst="rect">
            <a:avLst/>
          </a:prstGeom>
          <a:noFill/>
        </p:spPr>
        <p:txBody>
          <a:bodyPr wrap="square" rtlCol="0">
            <a:spAutoFit/>
          </a:bodyPr>
          <a:lstStyle/>
          <a:p>
            <a:r>
              <a:rPr lang="en-US" b="1" dirty="0"/>
              <a:t>Great Lakes </a:t>
            </a:r>
            <a:r>
              <a:rPr lang="en-US" b="1" dirty="0" err="1"/>
              <a:t>Winlink</a:t>
            </a:r>
            <a:r>
              <a:rPr lang="en-US" b="1" dirty="0"/>
              <a:t> </a:t>
            </a:r>
            <a:r>
              <a:rPr lang="en-US" b="1" dirty="0" smtClean="0"/>
              <a:t>Wednesday        KB8RCR</a:t>
            </a:r>
            <a:endParaRPr lang="en-US" dirty="0"/>
          </a:p>
        </p:txBody>
      </p:sp>
      <p:sp>
        <p:nvSpPr>
          <p:cNvPr id="9" name="TextBox 8"/>
          <p:cNvSpPr txBox="1"/>
          <p:nvPr/>
        </p:nvSpPr>
        <p:spPr>
          <a:xfrm>
            <a:off x="1709007" y="5855518"/>
            <a:ext cx="6838645" cy="369332"/>
          </a:xfrm>
          <a:prstGeom prst="rect">
            <a:avLst/>
          </a:prstGeom>
          <a:noFill/>
        </p:spPr>
        <p:txBody>
          <a:bodyPr wrap="square" rtlCol="0">
            <a:spAutoFit/>
          </a:bodyPr>
          <a:lstStyle/>
          <a:p>
            <a:r>
              <a:rPr lang="en-US" dirty="0" smtClean="0"/>
              <a:t>Rochester’s own </a:t>
            </a:r>
            <a:r>
              <a:rPr lang="en-US" dirty="0" err="1" smtClean="0"/>
              <a:t>Winlink</a:t>
            </a:r>
            <a:r>
              <a:rPr lang="en-US" dirty="0" smtClean="0"/>
              <a:t> Workday  VHF local only (occasional)</a:t>
            </a:r>
            <a:endParaRPr lang="en-US" dirty="0"/>
          </a:p>
        </p:txBody>
      </p:sp>
    </p:spTree>
    <p:extLst>
      <p:ext uri="{BB962C8B-B14F-4D97-AF65-F5344CB8AC3E}">
        <p14:creationId xmlns:p14="http://schemas.microsoft.com/office/powerpoint/2010/main" val="32473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765" y="99654"/>
            <a:ext cx="10885663" cy="6513179"/>
          </a:xfrm>
          <a:prstGeom prst="rect">
            <a:avLst/>
          </a:prstGeom>
        </p:spPr>
      </p:pic>
      <p:sp>
        <p:nvSpPr>
          <p:cNvPr id="4" name="TextBox 3"/>
          <p:cNvSpPr txBox="1"/>
          <p:nvPr/>
        </p:nvSpPr>
        <p:spPr>
          <a:xfrm>
            <a:off x="424070" y="4810539"/>
            <a:ext cx="3578087" cy="1569660"/>
          </a:xfrm>
          <a:prstGeom prst="rect">
            <a:avLst/>
          </a:prstGeom>
          <a:noFill/>
        </p:spPr>
        <p:txBody>
          <a:bodyPr wrap="square" rtlCol="0">
            <a:spAutoFit/>
          </a:bodyPr>
          <a:lstStyle/>
          <a:p>
            <a:r>
              <a:rPr lang="en-US" sz="2400" dirty="0" smtClean="0"/>
              <a:t>Virginia’s</a:t>
            </a:r>
          </a:p>
          <a:p>
            <a:r>
              <a:rPr lang="en-US" sz="2400" dirty="0" err="1" smtClean="0"/>
              <a:t>Winlink</a:t>
            </a:r>
            <a:endParaRPr lang="en-US" sz="2400" dirty="0" smtClean="0"/>
          </a:p>
          <a:p>
            <a:r>
              <a:rPr lang="en-US" sz="2400" dirty="0" smtClean="0"/>
              <a:t>Wednesday</a:t>
            </a:r>
          </a:p>
          <a:p>
            <a:r>
              <a:rPr lang="en-US" sz="2400" dirty="0" smtClean="0"/>
              <a:t>9/28/22</a:t>
            </a:r>
            <a:endParaRPr lang="en-US" sz="2400" dirty="0"/>
          </a:p>
        </p:txBody>
      </p:sp>
    </p:spTree>
    <p:extLst>
      <p:ext uri="{BB962C8B-B14F-4D97-AF65-F5344CB8AC3E}">
        <p14:creationId xmlns:p14="http://schemas.microsoft.com/office/powerpoint/2010/main" val="76876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3828"/>
            <a:ext cx="4438005" cy="728870"/>
          </a:xfrm>
        </p:spPr>
        <p:txBody>
          <a:bodyPr/>
          <a:lstStyle/>
          <a:p>
            <a:r>
              <a:rPr lang="en-US" dirty="0" err="1" smtClean="0"/>
              <a:t>Winlink</a:t>
            </a:r>
            <a:r>
              <a:rPr lang="en-US" dirty="0" smtClean="0"/>
              <a:t> Workday</a:t>
            </a:r>
            <a:endParaRPr lang="en-US" dirty="0"/>
          </a:p>
        </p:txBody>
      </p:sp>
      <p:sp>
        <p:nvSpPr>
          <p:cNvPr id="3" name="TextBox 2"/>
          <p:cNvSpPr txBox="1"/>
          <p:nvPr/>
        </p:nvSpPr>
        <p:spPr>
          <a:xfrm>
            <a:off x="1074162" y="1298714"/>
            <a:ext cx="7858539" cy="959173"/>
          </a:xfrm>
          <a:prstGeom prst="rect">
            <a:avLst/>
          </a:prstGeom>
          <a:noFill/>
        </p:spPr>
        <p:txBody>
          <a:bodyPr wrap="square" rtlCol="0">
            <a:spAutoFit/>
          </a:bodyPr>
          <a:lstStyle/>
          <a:p>
            <a:pPr>
              <a:lnSpc>
                <a:spcPct val="150000"/>
              </a:lnSpc>
            </a:pPr>
            <a:r>
              <a:rPr lang="en-US" sz="2000" dirty="0" smtClean="0">
                <a:solidFill>
                  <a:schemeClr val="accent1"/>
                </a:solidFill>
              </a:rPr>
              <a:t>Local VHF users only</a:t>
            </a:r>
          </a:p>
          <a:p>
            <a:pPr>
              <a:lnSpc>
                <a:spcPct val="150000"/>
              </a:lnSpc>
            </a:pPr>
            <a:r>
              <a:rPr lang="en-US" sz="2000" dirty="0" smtClean="0">
                <a:solidFill>
                  <a:schemeClr val="accent1"/>
                </a:solidFill>
              </a:rPr>
              <a:t>Any day you feel like it – I’ll read them on Thursday</a:t>
            </a:r>
            <a:endParaRPr lang="en-US" sz="2000" dirty="0">
              <a:solidFill>
                <a:schemeClr val="accent1"/>
              </a:solidFill>
            </a:endParaRPr>
          </a:p>
        </p:txBody>
      </p:sp>
      <p:sp>
        <p:nvSpPr>
          <p:cNvPr id="4" name="Rectangle 3"/>
          <p:cNvSpPr/>
          <p:nvPr/>
        </p:nvSpPr>
        <p:spPr>
          <a:xfrm>
            <a:off x="1470991" y="2274838"/>
            <a:ext cx="7686261"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First told everybody to tell me their </a:t>
            </a:r>
            <a:r>
              <a:rPr lang="en-US" dirty="0" err="1"/>
              <a:t>Lat</a:t>
            </a:r>
            <a:r>
              <a:rPr lang="en-US" dirty="0"/>
              <a:t> –Lon coordinates</a:t>
            </a:r>
          </a:p>
          <a:p>
            <a:pPr marL="285750" indent="-285750">
              <a:lnSpc>
                <a:spcPct val="150000"/>
              </a:lnSpc>
              <a:buFont typeface="Arial" panose="020B0604020202020204" pitchFamily="34" charset="0"/>
              <a:buChar char="•"/>
            </a:pPr>
            <a:r>
              <a:rPr lang="en-US" dirty="0"/>
              <a:t>Then in different coordinate systems </a:t>
            </a:r>
          </a:p>
          <a:p>
            <a:pPr marL="285750" indent="-285750">
              <a:lnSpc>
                <a:spcPct val="150000"/>
              </a:lnSpc>
              <a:buFont typeface="Arial" panose="020B0604020202020204" pitchFamily="34" charset="0"/>
              <a:buChar char="•"/>
            </a:pPr>
            <a:r>
              <a:rPr lang="en-US" dirty="0" smtClean="0"/>
              <a:t>What3words.com/</a:t>
            </a:r>
            <a:r>
              <a:rPr lang="en-US" dirty="0" err="1" smtClean="0"/>
              <a:t>serious.foreground.prompting</a:t>
            </a:r>
            <a:endParaRPr lang="en-US" dirty="0"/>
          </a:p>
          <a:p>
            <a:pPr marL="285750" indent="-285750">
              <a:lnSpc>
                <a:spcPct val="150000"/>
              </a:lnSpc>
              <a:buFont typeface="Arial" panose="020B0604020202020204" pitchFamily="34" charset="0"/>
              <a:buChar char="•"/>
            </a:pPr>
            <a:r>
              <a:rPr lang="en-US" dirty="0"/>
              <a:t>Using Google Earth find the distance and bearing from you to the </a:t>
            </a:r>
            <a:r>
              <a:rPr lang="en-US" dirty="0" err="1"/>
              <a:t>Winlink</a:t>
            </a:r>
            <a:r>
              <a:rPr lang="en-US" dirty="0"/>
              <a:t> machine</a:t>
            </a:r>
          </a:p>
          <a:p>
            <a:pPr marL="285750" indent="-285750">
              <a:lnSpc>
                <a:spcPct val="150000"/>
              </a:lnSpc>
              <a:buFont typeface="Arial" panose="020B0604020202020204" pitchFamily="34" charset="0"/>
              <a:buChar char="•"/>
            </a:pPr>
            <a:r>
              <a:rPr lang="en-US" dirty="0"/>
              <a:t>Using the coordinates of fellow users what is the Coverage Area.</a:t>
            </a:r>
          </a:p>
          <a:p>
            <a:pPr marL="285750" indent="-285750">
              <a:lnSpc>
                <a:spcPct val="150000"/>
              </a:lnSpc>
              <a:buFont typeface="Arial" panose="020B0604020202020204" pitchFamily="34" charset="0"/>
              <a:buChar char="•"/>
            </a:pPr>
            <a:r>
              <a:rPr lang="en-US" dirty="0"/>
              <a:t>Then use of some of the </a:t>
            </a:r>
            <a:r>
              <a:rPr lang="en-US" dirty="0" smtClean="0"/>
              <a:t>forms</a:t>
            </a:r>
          </a:p>
          <a:p>
            <a:pPr marL="285750" indent="-285750">
              <a:lnSpc>
                <a:spcPct val="150000"/>
              </a:lnSpc>
              <a:buFont typeface="Arial" panose="020B0604020202020204" pitchFamily="34" charset="0"/>
              <a:buChar char="•"/>
            </a:pPr>
            <a:r>
              <a:rPr lang="en-US" dirty="0" smtClean="0"/>
              <a:t>Making your own templates</a:t>
            </a:r>
            <a:endParaRPr lang="en-US" dirty="0"/>
          </a:p>
        </p:txBody>
      </p:sp>
    </p:spTree>
    <p:extLst>
      <p:ext uri="{BB962C8B-B14F-4D97-AF65-F5344CB8AC3E}">
        <p14:creationId xmlns:p14="http://schemas.microsoft.com/office/powerpoint/2010/main" val="1959654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694" y="456388"/>
            <a:ext cx="8097079" cy="4955203"/>
          </a:xfrm>
          <a:prstGeom prst="rect">
            <a:avLst/>
          </a:prstGeom>
        </p:spPr>
        <p:txBody>
          <a:bodyPr wrap="square">
            <a:spAutoFit/>
          </a:bodyPr>
          <a:lstStyle/>
          <a:p>
            <a:r>
              <a:rPr lang="en-US" sz="3600" dirty="0">
                <a:solidFill>
                  <a:srgbClr val="000000"/>
                </a:solidFill>
                <a:latin typeface="Calibri Light" panose="020F0302020204030204" pitchFamily="34" charset="0"/>
              </a:rPr>
              <a:t>Position Reporting</a:t>
            </a:r>
          </a:p>
          <a:p>
            <a:r>
              <a:rPr lang="en-US" sz="1400" dirty="0">
                <a:solidFill>
                  <a:srgbClr val="808080"/>
                </a:solidFill>
                <a:latin typeface="Calibri" panose="020F0502020204030204" pitchFamily="34" charset="0"/>
              </a:rPr>
              <a:t>Monday, September 05, 2022</a:t>
            </a:r>
          </a:p>
          <a:p>
            <a:r>
              <a:rPr lang="en-US" sz="1400" dirty="0">
                <a:solidFill>
                  <a:srgbClr val="808080"/>
                </a:solidFill>
                <a:latin typeface="Calibri" panose="020F0502020204030204" pitchFamily="34" charset="0"/>
              </a:rPr>
              <a:t>8:55 PM</a:t>
            </a:r>
          </a:p>
          <a:p>
            <a:r>
              <a:rPr lang="en-US" dirty="0">
                <a:solidFill>
                  <a:srgbClr val="000000"/>
                </a:solidFill>
                <a:latin typeface="Calibri" panose="020F0502020204030204" pitchFamily="34" charset="0"/>
              </a:rPr>
              <a:t>In </a:t>
            </a:r>
            <a:r>
              <a:rPr lang="en-US" dirty="0" err="1">
                <a:solidFill>
                  <a:srgbClr val="000000"/>
                </a:solidFill>
                <a:latin typeface="Calibri" panose="020F0502020204030204" pitchFamily="34" charset="0"/>
              </a:rPr>
              <a:t>Winlink</a:t>
            </a:r>
            <a:r>
              <a:rPr lang="en-US" dirty="0">
                <a:solidFill>
                  <a:srgbClr val="000000"/>
                </a:solidFill>
                <a:latin typeface="Calibri" panose="020F0502020204030204" pitchFamily="34" charset="0"/>
              </a:rPr>
              <a:t> go to settings &gt;&gt; GPS/Position Report  (5th line from top)</a:t>
            </a:r>
          </a:p>
          <a:p>
            <a:r>
              <a:rPr lang="en-US" dirty="0">
                <a:solidFill>
                  <a:srgbClr val="000000"/>
                </a:solidFill>
                <a:latin typeface="Calibri" panose="020F0502020204030204" pitchFamily="34" charset="0"/>
              </a:rPr>
              <a:t> </a:t>
            </a:r>
          </a:p>
          <a:p>
            <a:r>
              <a:rPr lang="en-US" dirty="0">
                <a:solidFill>
                  <a:srgbClr val="000000"/>
                </a:solidFill>
                <a:latin typeface="Calibri" panose="020F0502020204030204" pitchFamily="34" charset="0"/>
              </a:rPr>
              <a:t>Use degrees and Decimal minutes like this  From Google Earth </a:t>
            </a:r>
          </a:p>
          <a:p>
            <a:r>
              <a:rPr lang="en-US" dirty="0">
                <a:solidFill>
                  <a:srgbClr val="000000"/>
                </a:solidFill>
                <a:latin typeface="Calibri" panose="020F0502020204030204" pitchFamily="34" charset="0"/>
              </a:rPr>
              <a:t>Latitude: 43-3.03N</a:t>
            </a:r>
          </a:p>
          <a:p>
            <a:r>
              <a:rPr lang="en-US" dirty="0">
                <a:solidFill>
                  <a:srgbClr val="000000"/>
                </a:solidFill>
                <a:latin typeface="Calibri" panose="020F0502020204030204" pitchFamily="34" charset="0"/>
              </a:rPr>
              <a:t>Longitude: 77-25.18W</a:t>
            </a:r>
          </a:p>
          <a:p>
            <a:r>
              <a:rPr lang="en-US" dirty="0">
                <a:solidFill>
                  <a:srgbClr val="000000"/>
                </a:solidFill>
                <a:latin typeface="Calibri" panose="020F0502020204030204" pitchFamily="34" charset="0"/>
              </a:rPr>
              <a:t>Add short comment like what frequency/mode you are monitoring</a:t>
            </a:r>
          </a:p>
          <a:p>
            <a:r>
              <a:rPr lang="en-US" dirty="0">
                <a:solidFill>
                  <a:srgbClr val="000000"/>
                </a:solidFill>
                <a:latin typeface="Calibri" panose="020F0502020204030204" pitchFamily="34" charset="0"/>
              </a:rPr>
              <a:t>Then Post it. It goes to the Outbox.  Send it from there.</a:t>
            </a:r>
          </a:p>
          <a:p>
            <a:r>
              <a:rPr lang="en-US" dirty="0">
                <a:solidFill>
                  <a:srgbClr val="000000"/>
                </a:solidFill>
                <a:latin typeface="Calibri" panose="020F0502020204030204" pitchFamily="34" charset="0"/>
              </a:rPr>
              <a:t> </a:t>
            </a:r>
          </a:p>
          <a:p>
            <a:r>
              <a:rPr lang="en-US" dirty="0">
                <a:solidFill>
                  <a:srgbClr val="000000"/>
                </a:solidFill>
                <a:latin typeface="Calibri" panose="020F0502020204030204" pitchFamily="34" charset="0"/>
              </a:rPr>
              <a:t>To see who else is nearby (500 miles or so) send another message</a:t>
            </a:r>
          </a:p>
          <a:p>
            <a:r>
              <a:rPr lang="en-US" dirty="0">
                <a:solidFill>
                  <a:srgbClr val="000000"/>
                </a:solidFill>
                <a:latin typeface="Calibri" panose="020F0502020204030204" pitchFamily="34" charset="0"/>
              </a:rPr>
              <a:t>To: INQUIRY</a:t>
            </a:r>
          </a:p>
          <a:p>
            <a:r>
              <a:rPr lang="en-US" dirty="0">
                <a:solidFill>
                  <a:srgbClr val="000000"/>
                </a:solidFill>
                <a:latin typeface="Calibri" panose="020F0502020204030204" pitchFamily="34" charset="0"/>
              </a:rPr>
              <a:t>Subj: REQUEST</a:t>
            </a:r>
          </a:p>
          <a:p>
            <a:r>
              <a:rPr lang="en-US" dirty="0">
                <a:solidFill>
                  <a:srgbClr val="000000"/>
                </a:solidFill>
                <a:latin typeface="Calibri" panose="020F0502020204030204" pitchFamily="34" charset="0"/>
              </a:rPr>
              <a:t>Message body: WL2K_NEARBY</a:t>
            </a:r>
          </a:p>
          <a:p>
            <a:r>
              <a:rPr lang="en-US" dirty="0">
                <a:solidFill>
                  <a:srgbClr val="000000"/>
                </a:solidFill>
                <a:latin typeface="Calibri" panose="020F0502020204030204" pitchFamily="34" charset="0"/>
              </a:rPr>
              <a:t>Then wait about 3 minutes and go look for a reply.</a:t>
            </a:r>
          </a:p>
          <a:p>
            <a:r>
              <a:rPr lang="en-US" dirty="0">
                <a:solidFill>
                  <a:srgbClr val="000000"/>
                </a:solidFill>
                <a:latin typeface="Calibri" panose="020F0502020204030204" pitchFamily="34" charset="0"/>
              </a:rPr>
              <a:t>Comments appear in </a:t>
            </a:r>
            <a:r>
              <a:rPr lang="en-US" dirty="0" err="1">
                <a:solidFill>
                  <a:srgbClr val="000000"/>
                </a:solidFill>
                <a:latin typeface="Calibri" panose="020F0502020204030204" pitchFamily="34" charset="0"/>
              </a:rPr>
              <a:t>Winlink</a:t>
            </a:r>
            <a:r>
              <a:rPr lang="en-US" dirty="0">
                <a:solidFill>
                  <a:srgbClr val="000000"/>
                </a:solidFill>
                <a:latin typeface="Calibri" panose="020F0502020204030204" pitchFamily="34" charset="0"/>
              </a:rPr>
              <a:t> record as well as APRS.fi</a:t>
            </a:r>
            <a:endParaRPr lang="en-US" dirty="0">
              <a:solidFill>
                <a:srgbClr val="000000"/>
              </a:solidFill>
              <a:effectLst/>
              <a:latin typeface="Calibri" panose="020F0502020204030204" pitchFamily="34" charset="0"/>
            </a:endParaRPr>
          </a:p>
        </p:txBody>
      </p:sp>
      <p:sp>
        <p:nvSpPr>
          <p:cNvPr id="3" name="TextBox 2"/>
          <p:cNvSpPr txBox="1"/>
          <p:nvPr/>
        </p:nvSpPr>
        <p:spPr>
          <a:xfrm>
            <a:off x="728869" y="5976730"/>
            <a:ext cx="7288696" cy="369332"/>
          </a:xfrm>
          <a:prstGeom prst="rect">
            <a:avLst/>
          </a:prstGeom>
          <a:noFill/>
        </p:spPr>
        <p:txBody>
          <a:bodyPr wrap="square" rtlCol="0">
            <a:spAutoFit/>
          </a:bodyPr>
          <a:lstStyle/>
          <a:p>
            <a:r>
              <a:rPr lang="en-US" dirty="0" smtClean="0"/>
              <a:t>Ontario County Safety Training Center      </a:t>
            </a:r>
            <a:r>
              <a:rPr lang="en-US" dirty="0" smtClean="0"/>
              <a:t>42-53.441N   77-13.137W</a:t>
            </a:r>
            <a:endParaRPr lang="en-US" dirty="0"/>
          </a:p>
        </p:txBody>
      </p:sp>
    </p:spTree>
    <p:extLst>
      <p:ext uri="{BB962C8B-B14F-4D97-AF65-F5344CB8AC3E}">
        <p14:creationId xmlns:p14="http://schemas.microsoft.com/office/powerpoint/2010/main" val="114368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476683" cy="609600"/>
          </a:xfrm>
        </p:spPr>
        <p:txBody>
          <a:bodyPr>
            <a:normAutofit fontScale="90000"/>
          </a:bodyPr>
          <a:lstStyle/>
          <a:p>
            <a:r>
              <a:rPr lang="en-US" dirty="0" smtClean="0"/>
              <a:t>APRS link</a:t>
            </a:r>
            <a:endParaRPr lang="en-US" dirty="0"/>
          </a:p>
        </p:txBody>
      </p:sp>
      <p:sp>
        <p:nvSpPr>
          <p:cNvPr id="4" name="TextBox 3"/>
          <p:cNvSpPr txBox="1"/>
          <p:nvPr/>
        </p:nvSpPr>
        <p:spPr>
          <a:xfrm>
            <a:off x="1722782" y="1630017"/>
            <a:ext cx="6091924" cy="1200329"/>
          </a:xfrm>
          <a:prstGeom prst="rect">
            <a:avLst/>
          </a:prstGeom>
          <a:noFill/>
        </p:spPr>
        <p:txBody>
          <a:bodyPr wrap="none" rtlCol="0">
            <a:spAutoFit/>
          </a:bodyPr>
          <a:lstStyle/>
          <a:p>
            <a:r>
              <a:rPr lang="en-US" dirty="0" smtClean="0"/>
              <a:t>There is a full APRS gateway hosted on the </a:t>
            </a:r>
            <a:r>
              <a:rPr lang="en-US" dirty="0" err="1" smtClean="0"/>
              <a:t>Winlink</a:t>
            </a:r>
            <a:r>
              <a:rPr lang="en-US" dirty="0" smtClean="0"/>
              <a:t> CMS</a:t>
            </a:r>
          </a:p>
          <a:p>
            <a:r>
              <a:rPr lang="en-US" dirty="0" smtClean="0"/>
              <a:t>It allows APRS users to Access their </a:t>
            </a:r>
            <a:r>
              <a:rPr lang="en-US" dirty="0" err="1" smtClean="0"/>
              <a:t>Winlink</a:t>
            </a:r>
            <a:r>
              <a:rPr lang="en-US" dirty="0" smtClean="0"/>
              <a:t> Global Email.</a:t>
            </a:r>
          </a:p>
          <a:p>
            <a:endParaRPr lang="en-US" dirty="0"/>
          </a:p>
          <a:p>
            <a:r>
              <a:rPr lang="en-US" dirty="0" smtClean="0"/>
              <a:t>Works with Kenwood </a:t>
            </a:r>
            <a:r>
              <a:rPr lang="en-US" dirty="0"/>
              <a:t>TH-D7 or </a:t>
            </a:r>
            <a:r>
              <a:rPr lang="en-US" dirty="0" smtClean="0"/>
              <a:t>TM-D700/710</a:t>
            </a:r>
            <a:r>
              <a:rPr lang="en-US" dirty="0"/>
              <a:t> </a:t>
            </a:r>
            <a:r>
              <a:rPr lang="en-US" dirty="0" smtClean="0"/>
              <a:t>devices</a:t>
            </a:r>
          </a:p>
        </p:txBody>
      </p:sp>
      <p:sp>
        <p:nvSpPr>
          <p:cNvPr id="5" name="Content Placeholder 2"/>
          <p:cNvSpPr txBox="1">
            <a:spLocks/>
          </p:cNvSpPr>
          <p:nvPr/>
        </p:nvSpPr>
        <p:spPr>
          <a:xfrm>
            <a:off x="942377" y="3671337"/>
            <a:ext cx="8596668" cy="164278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Read and send short 1 line messages</a:t>
            </a:r>
          </a:p>
          <a:p>
            <a:r>
              <a:rPr lang="en-US" dirty="0"/>
              <a:t>Do email maintenance – list, forward and delete messages etc.</a:t>
            </a:r>
          </a:p>
          <a:p>
            <a:r>
              <a:rPr lang="en-US" dirty="0"/>
              <a:t>Find the closest RMS gateway</a:t>
            </a:r>
          </a:p>
          <a:p>
            <a:r>
              <a:rPr lang="en-US" dirty="0"/>
              <a:t>Get APRS notification of incoming </a:t>
            </a:r>
            <a:r>
              <a:rPr lang="en-US" dirty="0" err="1"/>
              <a:t>Winlink</a:t>
            </a:r>
            <a:r>
              <a:rPr lang="en-US" dirty="0"/>
              <a:t> mail</a:t>
            </a:r>
          </a:p>
          <a:p>
            <a:endParaRPr lang="en-US" dirty="0"/>
          </a:p>
        </p:txBody>
      </p:sp>
      <p:sp>
        <p:nvSpPr>
          <p:cNvPr id="6" name="TextBox 5"/>
          <p:cNvSpPr txBox="1"/>
          <p:nvPr/>
        </p:nvSpPr>
        <p:spPr>
          <a:xfrm>
            <a:off x="942377" y="3235543"/>
            <a:ext cx="3325036" cy="369332"/>
          </a:xfrm>
          <a:prstGeom prst="rect">
            <a:avLst/>
          </a:prstGeom>
          <a:noFill/>
        </p:spPr>
        <p:txBody>
          <a:bodyPr wrap="square" rtlCol="0">
            <a:spAutoFit/>
          </a:bodyPr>
          <a:lstStyle/>
          <a:p>
            <a:r>
              <a:rPr lang="en-US" dirty="0" smtClean="0"/>
              <a:t>APRS users can:</a:t>
            </a:r>
            <a:endParaRPr lang="en-US" dirty="0"/>
          </a:p>
        </p:txBody>
      </p:sp>
    </p:spTree>
    <p:extLst>
      <p:ext uri="{BB962C8B-B14F-4D97-AF65-F5344CB8AC3E}">
        <p14:creationId xmlns:p14="http://schemas.microsoft.com/office/powerpoint/2010/main" val="4025940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2523"/>
            <a:ext cx="8596668" cy="1417982"/>
          </a:xfrm>
        </p:spPr>
        <p:txBody>
          <a:bodyPr>
            <a:normAutofit/>
          </a:bodyPr>
          <a:lstStyle/>
          <a:p>
            <a:r>
              <a:rPr lang="en-US" dirty="0"/>
              <a:t>(take a </a:t>
            </a:r>
            <a:r>
              <a:rPr lang="en-US" dirty="0" smtClean="0"/>
              <a:t>break ? )</a:t>
            </a:r>
            <a:r>
              <a:rPr lang="en-US" dirty="0"/>
              <a:t/>
            </a:r>
            <a:br>
              <a:rPr lang="en-US" dirty="0"/>
            </a:br>
            <a:r>
              <a:rPr lang="en-US" dirty="0" smtClean="0"/>
              <a:t>Now for some demonstrations</a:t>
            </a:r>
            <a:endParaRPr lang="en-US" dirty="0"/>
          </a:p>
        </p:txBody>
      </p:sp>
      <p:sp>
        <p:nvSpPr>
          <p:cNvPr id="3" name="Content Placeholder 2"/>
          <p:cNvSpPr txBox="1">
            <a:spLocks/>
          </p:cNvSpPr>
          <p:nvPr/>
        </p:nvSpPr>
        <p:spPr>
          <a:xfrm>
            <a:off x="889369" y="1550505"/>
            <a:ext cx="8596668" cy="424021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Show radio with both VHF and HF connections, battery, speakers</a:t>
            </a:r>
          </a:p>
          <a:p>
            <a:r>
              <a:rPr lang="en-US" dirty="0" smtClean="0"/>
              <a:t>Launch </a:t>
            </a:r>
            <a:r>
              <a:rPr lang="en-US" dirty="0" err="1" smtClean="0"/>
              <a:t>Winlink</a:t>
            </a:r>
            <a:r>
              <a:rPr lang="en-US" dirty="0" smtClean="0"/>
              <a:t> Express</a:t>
            </a:r>
          </a:p>
          <a:p>
            <a:endParaRPr lang="en-US" dirty="0" smtClean="0"/>
          </a:p>
          <a:p>
            <a:r>
              <a:rPr lang="en-US" dirty="0" smtClean="0"/>
              <a:t>Send Gettysburg address to 4 people using 4 modes</a:t>
            </a:r>
            <a:endParaRPr lang="en-US" dirty="0"/>
          </a:p>
          <a:p>
            <a:r>
              <a:rPr lang="en-US" dirty="0" smtClean="0"/>
              <a:t>Browse forms. Find RRI welfare / help</a:t>
            </a:r>
          </a:p>
          <a:p>
            <a:pPr lvl="1"/>
            <a:r>
              <a:rPr lang="en-US" dirty="0" err="1" smtClean="0"/>
              <a:t>Winlink</a:t>
            </a:r>
            <a:r>
              <a:rPr lang="en-US" dirty="0" smtClean="0"/>
              <a:t> </a:t>
            </a:r>
            <a:r>
              <a:rPr lang="en-US" dirty="0" err="1" smtClean="0"/>
              <a:t>Checkin</a:t>
            </a:r>
            <a:endParaRPr lang="en-US" dirty="0" smtClean="0"/>
          </a:p>
          <a:p>
            <a:pPr lvl="1"/>
            <a:r>
              <a:rPr lang="en-US" dirty="0" smtClean="0"/>
              <a:t>Radiogram and RRI version see help page</a:t>
            </a:r>
          </a:p>
          <a:p>
            <a:pPr lvl="1"/>
            <a:r>
              <a:rPr lang="en-US" dirty="0" smtClean="0"/>
              <a:t>Whole series of ICS forms</a:t>
            </a:r>
          </a:p>
          <a:p>
            <a:r>
              <a:rPr lang="en-US" dirty="0" smtClean="0"/>
              <a:t>Send a Position report</a:t>
            </a:r>
          </a:p>
          <a:p>
            <a:pPr lvl="1"/>
            <a:r>
              <a:rPr lang="en-US" dirty="0" smtClean="0"/>
              <a:t>Find out who else is nearby, see on map.</a:t>
            </a:r>
          </a:p>
        </p:txBody>
      </p:sp>
    </p:spTree>
    <p:extLst>
      <p:ext uri="{BB962C8B-B14F-4D97-AF65-F5344CB8AC3E}">
        <p14:creationId xmlns:p14="http://schemas.microsoft.com/office/powerpoint/2010/main" val="59471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Content Placeholder 2"/>
          <p:cNvSpPr>
            <a:spLocks noGrp="1"/>
          </p:cNvSpPr>
          <p:nvPr>
            <p:ph idx="1"/>
          </p:nvPr>
        </p:nvSpPr>
        <p:spPr/>
        <p:txBody>
          <a:bodyPr/>
          <a:lstStyle/>
          <a:p>
            <a:r>
              <a:rPr lang="en-US" dirty="0" smtClean="0"/>
              <a:t>( Leave this for last ? )</a:t>
            </a:r>
          </a:p>
          <a:p>
            <a:r>
              <a:rPr lang="en-US" dirty="0" smtClean="0"/>
              <a:t>Many web based resources</a:t>
            </a:r>
          </a:p>
          <a:p>
            <a:pPr lvl="1"/>
            <a:r>
              <a:rPr lang="en-US" dirty="0" smtClean="0"/>
              <a:t>PDF documents, YouTube Videos</a:t>
            </a:r>
          </a:p>
          <a:p>
            <a:r>
              <a:rPr lang="en-US" dirty="0" smtClean="0"/>
              <a:t>Best all around source of information is  </a:t>
            </a:r>
            <a:r>
              <a:rPr lang="en-US" sz="2800" dirty="0" smtClean="0">
                <a:solidFill>
                  <a:srgbClr val="FF0000"/>
                </a:solidFill>
              </a:rPr>
              <a:t>Winlink.org</a:t>
            </a:r>
          </a:p>
          <a:p>
            <a:pPr lvl="1"/>
            <a:r>
              <a:rPr lang="en-US" dirty="0" smtClean="0">
                <a:hlinkClick r:id="rId3"/>
              </a:rPr>
              <a:t>https</a:t>
            </a:r>
            <a:r>
              <a:rPr lang="en-US" dirty="0">
                <a:hlinkClick r:id="rId3"/>
              </a:rPr>
              <a:t>://</a:t>
            </a:r>
            <a:r>
              <a:rPr lang="en-US" dirty="0" smtClean="0">
                <a:hlinkClick r:id="rId3"/>
              </a:rPr>
              <a:t>winlink.org/content/winlink_book_knowledge</a:t>
            </a:r>
            <a:endParaRPr lang="en-US" dirty="0" smtClean="0"/>
          </a:p>
          <a:p>
            <a:pPr lvl="1"/>
            <a:r>
              <a:rPr lang="en-US" dirty="0">
                <a:hlinkClick r:id="rId4"/>
              </a:rPr>
              <a:t>Download and install </a:t>
            </a:r>
            <a:r>
              <a:rPr lang="en-US" dirty="0" err="1">
                <a:hlinkClick r:id="rId4"/>
              </a:rPr>
              <a:t>Winlink</a:t>
            </a:r>
            <a:r>
              <a:rPr lang="en-US" dirty="0">
                <a:hlinkClick r:id="rId4"/>
              </a:rPr>
              <a:t> Express</a:t>
            </a:r>
            <a:r>
              <a:rPr lang="en-US" dirty="0"/>
              <a:t>, </a:t>
            </a:r>
            <a:endParaRPr lang="en-US" dirty="0" smtClean="0"/>
          </a:p>
          <a:p>
            <a:pPr lvl="1"/>
            <a:r>
              <a:rPr lang="en-US" b="1" dirty="0"/>
              <a:t> </a:t>
            </a:r>
            <a:r>
              <a:rPr lang="en-US" b="1" dirty="0" smtClean="0"/>
              <a:t>    read </a:t>
            </a:r>
            <a:r>
              <a:rPr lang="en-US" b="1" dirty="0"/>
              <a:t>the help</a:t>
            </a:r>
            <a:r>
              <a:rPr lang="en-US" dirty="0"/>
              <a:t>. </a:t>
            </a:r>
            <a:endParaRPr lang="en-US" dirty="0" smtClean="0"/>
          </a:p>
          <a:p>
            <a:pPr lvl="1"/>
            <a:r>
              <a:rPr lang="en-US" dirty="0"/>
              <a:t> </a:t>
            </a:r>
            <a:r>
              <a:rPr lang="en-US" dirty="0" smtClean="0"/>
              <a:t>             Play </a:t>
            </a:r>
            <a:r>
              <a:rPr lang="en-US" dirty="0"/>
              <a:t>with it, then </a:t>
            </a:r>
            <a:endParaRPr lang="en-US" dirty="0" smtClean="0"/>
          </a:p>
          <a:p>
            <a:pPr lvl="1"/>
            <a:r>
              <a:rPr lang="en-US" b="1" dirty="0"/>
              <a:t> </a:t>
            </a:r>
            <a:r>
              <a:rPr lang="en-US" b="1" dirty="0" smtClean="0"/>
              <a:t>                      read </a:t>
            </a:r>
            <a:r>
              <a:rPr lang="en-US" b="1" dirty="0"/>
              <a:t>the help again</a:t>
            </a:r>
            <a:r>
              <a:rPr lang="en-US" dirty="0"/>
              <a:t>. </a:t>
            </a:r>
            <a:endParaRPr lang="en-US" dirty="0" smtClean="0"/>
          </a:p>
        </p:txBody>
      </p:sp>
    </p:spTree>
    <p:extLst>
      <p:ext uri="{BB962C8B-B14F-4D97-AF65-F5344CB8AC3E}">
        <p14:creationId xmlns:p14="http://schemas.microsoft.com/office/powerpoint/2010/main" val="132059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t>
            </a:r>
            <a:endParaRPr lang="en-US" dirty="0"/>
          </a:p>
        </p:txBody>
      </p:sp>
      <p:sp>
        <p:nvSpPr>
          <p:cNvPr id="3" name="Text Placeholder 2"/>
          <p:cNvSpPr>
            <a:spLocks noGrp="1"/>
          </p:cNvSpPr>
          <p:nvPr>
            <p:ph type="body" idx="1"/>
          </p:nvPr>
        </p:nvSpPr>
        <p:spPr/>
        <p:txBody>
          <a:bodyPr/>
          <a:lstStyle/>
          <a:p>
            <a:r>
              <a:rPr lang="en-US" dirty="0" smtClean="0"/>
              <a:t>Basic operation and modes</a:t>
            </a:r>
            <a:endParaRPr lang="en-US" dirty="0"/>
          </a:p>
        </p:txBody>
      </p:sp>
    </p:spTree>
    <p:extLst>
      <p:ext uri="{BB962C8B-B14F-4D97-AF65-F5344CB8AC3E}">
        <p14:creationId xmlns:p14="http://schemas.microsoft.com/office/powerpoint/2010/main" val="323079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Opeation</a:t>
            </a:r>
            <a:endParaRPr lang="en-US" dirty="0"/>
          </a:p>
        </p:txBody>
      </p:sp>
      <p:sp>
        <p:nvSpPr>
          <p:cNvPr id="3" name="Content Placeholder 2"/>
          <p:cNvSpPr>
            <a:spLocks noGrp="1"/>
          </p:cNvSpPr>
          <p:nvPr>
            <p:ph idx="1"/>
          </p:nvPr>
        </p:nvSpPr>
        <p:spPr/>
        <p:txBody>
          <a:bodyPr/>
          <a:lstStyle/>
          <a:p>
            <a:r>
              <a:rPr lang="en-US" dirty="0" smtClean="0"/>
              <a:t>You register with </a:t>
            </a:r>
            <a:r>
              <a:rPr lang="en-US" dirty="0" err="1" smtClean="0"/>
              <a:t>Winlink</a:t>
            </a:r>
            <a:r>
              <a:rPr lang="en-US" dirty="0" smtClean="0"/>
              <a:t> and you get a mailbox that you can access anywhere</a:t>
            </a:r>
          </a:p>
          <a:p>
            <a:pPr lvl="1"/>
            <a:r>
              <a:rPr lang="en-US" dirty="0" smtClean="0"/>
              <a:t>Similar to  Gmail  or  Hotmail  or  AOL  etc.</a:t>
            </a:r>
          </a:p>
          <a:p>
            <a:pPr lvl="1"/>
            <a:r>
              <a:rPr lang="en-US" dirty="0" smtClean="0"/>
              <a:t>Someone from anywhere can send to you and you can pick it up anywhere else</a:t>
            </a:r>
          </a:p>
          <a:p>
            <a:pPr lvl="1"/>
            <a:r>
              <a:rPr lang="en-US" dirty="0" smtClean="0"/>
              <a:t>Only you do not need an internet connection to do it. Just a radio.</a:t>
            </a:r>
          </a:p>
          <a:p>
            <a:r>
              <a:rPr lang="en-US" dirty="0" smtClean="0"/>
              <a:t>Amateurs simply use their call sign for an address.</a:t>
            </a:r>
          </a:p>
          <a:p>
            <a:pPr lvl="1"/>
            <a:r>
              <a:rPr lang="en-US" dirty="0" smtClean="0"/>
              <a:t>Able to send to other amateur operators or to any conventional Email address</a:t>
            </a:r>
          </a:p>
          <a:p>
            <a:pPr lvl="1"/>
            <a:r>
              <a:rPr lang="en-US" dirty="0" smtClean="0"/>
              <a:t>Any email protocol like POP…etc.  is supported</a:t>
            </a:r>
          </a:p>
          <a:p>
            <a:endParaRPr lang="en-US" dirty="0"/>
          </a:p>
        </p:txBody>
      </p:sp>
    </p:spTree>
    <p:extLst>
      <p:ext uri="{BB962C8B-B14F-4D97-AF65-F5344CB8AC3E}">
        <p14:creationId xmlns:p14="http://schemas.microsoft.com/office/powerpoint/2010/main" val="286080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and Very simple</a:t>
            </a:r>
            <a:endParaRPr lang="en-US" dirty="0"/>
          </a:p>
        </p:txBody>
      </p:sp>
      <p:pic>
        <p:nvPicPr>
          <p:cNvPr id="3" name="Picture 2"/>
          <p:cNvPicPr>
            <a:picLocks noChangeAspect="1"/>
          </p:cNvPicPr>
          <p:nvPr/>
        </p:nvPicPr>
        <p:blipFill>
          <a:blip r:embed="rId3"/>
          <a:stretch>
            <a:fillRect/>
          </a:stretch>
        </p:blipFill>
        <p:spPr>
          <a:xfrm>
            <a:off x="429443" y="1270000"/>
            <a:ext cx="8648295" cy="2950754"/>
          </a:xfrm>
          <a:prstGeom prst="rect">
            <a:avLst/>
          </a:prstGeom>
        </p:spPr>
      </p:pic>
      <p:sp>
        <p:nvSpPr>
          <p:cNvPr id="4" name="TextBox 3"/>
          <p:cNvSpPr txBox="1"/>
          <p:nvPr/>
        </p:nvSpPr>
        <p:spPr>
          <a:xfrm>
            <a:off x="677334" y="3419062"/>
            <a:ext cx="2026109" cy="646331"/>
          </a:xfrm>
          <a:prstGeom prst="rect">
            <a:avLst/>
          </a:prstGeom>
          <a:solidFill>
            <a:schemeClr val="bg1"/>
          </a:solidFill>
        </p:spPr>
        <p:txBody>
          <a:bodyPr wrap="square" rtlCol="0">
            <a:spAutoFit/>
          </a:bodyPr>
          <a:lstStyle/>
          <a:p>
            <a:pPr algn="ctr"/>
            <a:r>
              <a:rPr lang="en-US" dirty="0" smtClean="0"/>
              <a:t>COMPUTER WITH WINLINK EXPRESS</a:t>
            </a:r>
            <a:endParaRPr lang="en-US" dirty="0"/>
          </a:p>
        </p:txBody>
      </p:sp>
      <p:sp>
        <p:nvSpPr>
          <p:cNvPr id="5" name="TextBox 4"/>
          <p:cNvSpPr txBox="1"/>
          <p:nvPr/>
        </p:nvSpPr>
        <p:spPr>
          <a:xfrm>
            <a:off x="677334" y="5230889"/>
            <a:ext cx="2224892" cy="646331"/>
          </a:xfrm>
          <a:prstGeom prst="rect">
            <a:avLst/>
          </a:prstGeom>
          <a:solidFill>
            <a:schemeClr val="bg1"/>
          </a:solidFill>
        </p:spPr>
        <p:txBody>
          <a:bodyPr wrap="square" rtlCol="0">
            <a:spAutoFit/>
          </a:bodyPr>
          <a:lstStyle/>
          <a:p>
            <a:pPr algn="ctr"/>
            <a:r>
              <a:rPr lang="en-US" dirty="0" smtClean="0"/>
              <a:t>COMPUTER WITH </a:t>
            </a:r>
            <a:r>
              <a:rPr lang="en-US" b="1" dirty="0" smtClean="0">
                <a:solidFill>
                  <a:srgbClr val="FF0000"/>
                </a:solidFill>
              </a:rPr>
              <a:t>ANY</a:t>
            </a:r>
            <a:r>
              <a:rPr lang="en-US" dirty="0" smtClean="0">
                <a:solidFill>
                  <a:srgbClr val="FF0000"/>
                </a:solidFill>
              </a:rPr>
              <a:t> </a:t>
            </a:r>
            <a:r>
              <a:rPr lang="en-US" dirty="0" smtClean="0"/>
              <a:t>WEB BROWSER</a:t>
            </a:r>
            <a:endParaRPr lang="en-US" dirty="0"/>
          </a:p>
        </p:txBody>
      </p:sp>
      <p:sp>
        <p:nvSpPr>
          <p:cNvPr id="6" name="TextBox 5"/>
          <p:cNvSpPr txBox="1"/>
          <p:nvPr/>
        </p:nvSpPr>
        <p:spPr>
          <a:xfrm>
            <a:off x="1418719" y="4541155"/>
            <a:ext cx="542603" cy="369332"/>
          </a:xfrm>
          <a:prstGeom prst="rect">
            <a:avLst/>
          </a:prstGeom>
          <a:noFill/>
        </p:spPr>
        <p:txBody>
          <a:bodyPr wrap="square" rtlCol="0">
            <a:spAutoFit/>
          </a:bodyPr>
          <a:lstStyle/>
          <a:p>
            <a:r>
              <a:rPr lang="en-US" dirty="0" smtClean="0"/>
              <a:t>OR</a:t>
            </a:r>
            <a:endParaRPr lang="en-US" dirty="0"/>
          </a:p>
        </p:txBody>
      </p:sp>
      <p:sp>
        <p:nvSpPr>
          <p:cNvPr id="7" name="TextBox 6"/>
          <p:cNvSpPr txBox="1"/>
          <p:nvPr/>
        </p:nvSpPr>
        <p:spPr>
          <a:xfrm>
            <a:off x="3458817" y="5327374"/>
            <a:ext cx="3750366" cy="369332"/>
          </a:xfrm>
          <a:prstGeom prst="rect">
            <a:avLst/>
          </a:prstGeom>
          <a:noFill/>
        </p:spPr>
        <p:txBody>
          <a:bodyPr wrap="square" rtlCol="0">
            <a:spAutoFit/>
          </a:bodyPr>
          <a:lstStyle/>
          <a:p>
            <a:r>
              <a:rPr lang="en-US" dirty="0" smtClean="0"/>
              <a:t>https://Webmail.Winlink.org:446</a:t>
            </a:r>
            <a:endParaRPr lang="en-US" dirty="0"/>
          </a:p>
        </p:txBody>
      </p:sp>
      <p:sp>
        <p:nvSpPr>
          <p:cNvPr id="8" name="Arc 7"/>
          <p:cNvSpPr/>
          <p:nvPr/>
        </p:nvSpPr>
        <p:spPr>
          <a:xfrm flipV="1">
            <a:off x="6520070" y="2590800"/>
            <a:ext cx="1338469" cy="2948608"/>
          </a:xfrm>
          <a:prstGeom prst="arc">
            <a:avLst>
              <a:gd name="adj1" fmla="val 16200000"/>
              <a:gd name="adj2" fmla="val 2"/>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8697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447" y="5158408"/>
            <a:ext cx="8596667" cy="566738"/>
          </a:xfrm>
        </p:spPr>
        <p:txBody>
          <a:bodyPr/>
          <a:lstStyle/>
          <a:p>
            <a:r>
              <a:rPr lang="en-US" dirty="0" smtClean="0"/>
              <a:t>A browser view of my mailbox</a:t>
            </a:r>
            <a:endParaRPr lang="en-US" dirty="0"/>
          </a:p>
        </p:txBody>
      </p:sp>
      <p:sp>
        <p:nvSpPr>
          <p:cNvPr id="4" name="Text Placeholder 3"/>
          <p:cNvSpPr>
            <a:spLocks noGrp="1"/>
          </p:cNvSpPr>
          <p:nvPr>
            <p:ph type="body" sz="half" idx="2"/>
          </p:nvPr>
        </p:nvSpPr>
        <p:spPr>
          <a:xfrm>
            <a:off x="1366448" y="5725146"/>
            <a:ext cx="5617448" cy="410610"/>
          </a:xfrm>
        </p:spPr>
        <p:txBody>
          <a:bodyPr>
            <a:normAutofit/>
          </a:bodyPr>
          <a:lstStyle/>
          <a:p>
            <a:r>
              <a:rPr lang="en-US" sz="1600" dirty="0" smtClean="0"/>
              <a:t>Looks like any reasonable mail server</a:t>
            </a:r>
            <a:endParaRPr lang="en-US" sz="1600" dirty="0"/>
          </a:p>
        </p:txBody>
      </p:sp>
      <p:pic>
        <p:nvPicPr>
          <p:cNvPr id="9" name="Picture 8"/>
          <p:cNvPicPr>
            <a:picLocks noChangeAspect="1"/>
          </p:cNvPicPr>
          <p:nvPr/>
        </p:nvPicPr>
        <p:blipFill>
          <a:blip r:embed="rId3"/>
          <a:stretch>
            <a:fillRect/>
          </a:stretch>
        </p:blipFill>
        <p:spPr>
          <a:xfrm>
            <a:off x="456455" y="544752"/>
            <a:ext cx="11101336" cy="4133265"/>
          </a:xfrm>
          <a:prstGeom prst="rect">
            <a:avLst/>
          </a:prstGeom>
        </p:spPr>
      </p:pic>
    </p:spTree>
    <p:extLst>
      <p:ext uri="{BB962C8B-B14F-4D97-AF65-F5344CB8AC3E}">
        <p14:creationId xmlns:p14="http://schemas.microsoft.com/office/powerpoint/2010/main" val="305483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5948" y="661512"/>
            <a:ext cx="6639339" cy="5220244"/>
          </a:xfrm>
          <a:prstGeom prst="rect">
            <a:avLst/>
          </a:prstGeom>
        </p:spPr>
      </p:pic>
      <p:sp>
        <p:nvSpPr>
          <p:cNvPr id="5" name="Rectangle 4"/>
          <p:cNvSpPr/>
          <p:nvPr/>
        </p:nvSpPr>
        <p:spPr>
          <a:xfrm>
            <a:off x="2345635" y="727772"/>
            <a:ext cx="1643269" cy="3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1077" y="753179"/>
            <a:ext cx="1961322" cy="584775"/>
          </a:xfrm>
          <a:prstGeom prst="rect">
            <a:avLst/>
          </a:prstGeom>
          <a:noFill/>
        </p:spPr>
        <p:txBody>
          <a:bodyPr wrap="square" rtlCol="0">
            <a:spAutoFit/>
          </a:bodyPr>
          <a:lstStyle/>
          <a:p>
            <a:pPr algn="ctr"/>
            <a:r>
              <a:rPr lang="en-US" sz="1600" dirty="0" smtClean="0"/>
              <a:t>WINLINK OVER HF OR VHF RADIO LINK</a:t>
            </a:r>
            <a:endParaRPr lang="en-US" sz="1600" dirty="0"/>
          </a:p>
        </p:txBody>
      </p:sp>
      <p:sp>
        <p:nvSpPr>
          <p:cNvPr id="6" name="TextBox 5"/>
          <p:cNvSpPr txBox="1"/>
          <p:nvPr/>
        </p:nvSpPr>
        <p:spPr>
          <a:xfrm>
            <a:off x="4757536" y="1454304"/>
            <a:ext cx="2398638" cy="646331"/>
          </a:xfrm>
          <a:prstGeom prst="rect">
            <a:avLst/>
          </a:prstGeom>
          <a:noFill/>
        </p:spPr>
        <p:txBody>
          <a:bodyPr wrap="square" rtlCol="0">
            <a:spAutoFit/>
          </a:bodyPr>
          <a:lstStyle/>
          <a:p>
            <a:r>
              <a:rPr lang="en-US" dirty="0" smtClean="0"/>
              <a:t>Radio Message Server  RMS</a:t>
            </a:r>
            <a:endParaRPr lang="en-US" dirty="0"/>
          </a:p>
        </p:txBody>
      </p:sp>
      <p:sp>
        <p:nvSpPr>
          <p:cNvPr id="7" name="TextBox 6"/>
          <p:cNvSpPr txBox="1"/>
          <p:nvPr/>
        </p:nvSpPr>
        <p:spPr>
          <a:xfrm>
            <a:off x="1424609" y="5296981"/>
            <a:ext cx="1914938" cy="584775"/>
          </a:xfrm>
          <a:prstGeom prst="rect">
            <a:avLst/>
          </a:prstGeom>
          <a:solidFill>
            <a:schemeClr val="bg1"/>
          </a:solidFill>
        </p:spPr>
        <p:txBody>
          <a:bodyPr wrap="square" rtlCol="0">
            <a:spAutoFit/>
          </a:bodyPr>
          <a:lstStyle/>
          <a:p>
            <a:pPr algn="ctr"/>
            <a:r>
              <a:rPr lang="en-US" sz="1600" dirty="0" smtClean="0"/>
              <a:t>COMPUTER WITH WINLINK EXPRESS</a:t>
            </a:r>
            <a:endParaRPr lang="en-US" sz="1600" dirty="0"/>
          </a:p>
        </p:txBody>
      </p:sp>
      <p:sp>
        <p:nvSpPr>
          <p:cNvPr id="8" name="Rectangle 7"/>
          <p:cNvSpPr/>
          <p:nvPr/>
        </p:nvSpPr>
        <p:spPr>
          <a:xfrm>
            <a:off x="1113183" y="2438400"/>
            <a:ext cx="1033669" cy="49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894212">
            <a:off x="3617844" y="508500"/>
            <a:ext cx="5552660" cy="369332"/>
          </a:xfrm>
          <a:prstGeom prst="rect">
            <a:avLst/>
          </a:prstGeom>
          <a:noFill/>
        </p:spPr>
        <p:txBody>
          <a:bodyPr wrap="square" rtlCol="0">
            <a:spAutoFit/>
          </a:bodyPr>
          <a:lstStyle/>
          <a:p>
            <a:r>
              <a:rPr lang="en-US" dirty="0" smtClean="0"/>
              <a:t>Radio is the first/last link (or mile) in the system</a:t>
            </a:r>
            <a:endParaRPr lang="en-US" dirty="0"/>
          </a:p>
        </p:txBody>
      </p:sp>
      <p:sp>
        <p:nvSpPr>
          <p:cNvPr id="9" name="TextBox 8"/>
          <p:cNvSpPr txBox="1"/>
          <p:nvPr/>
        </p:nvSpPr>
        <p:spPr>
          <a:xfrm>
            <a:off x="4797293" y="5920401"/>
            <a:ext cx="3742958" cy="707886"/>
          </a:xfrm>
          <a:prstGeom prst="rect">
            <a:avLst/>
          </a:prstGeom>
          <a:noFill/>
        </p:spPr>
        <p:txBody>
          <a:bodyPr wrap="square" rtlCol="0">
            <a:spAutoFit/>
          </a:bodyPr>
          <a:lstStyle/>
          <a:p>
            <a:r>
              <a:rPr lang="en-US" sz="4000" b="1" dirty="0" smtClean="0">
                <a:solidFill>
                  <a:schemeClr val="accent1">
                    <a:lumMod val="75000"/>
                  </a:schemeClr>
                </a:solidFill>
              </a:rPr>
              <a:t>Conventional</a:t>
            </a:r>
            <a:endParaRPr lang="en-US" sz="4000" b="1" dirty="0">
              <a:solidFill>
                <a:schemeClr val="accent1">
                  <a:lumMod val="75000"/>
                </a:schemeClr>
              </a:solidFill>
            </a:endParaRPr>
          </a:p>
        </p:txBody>
      </p:sp>
    </p:spTree>
    <p:extLst>
      <p:ext uri="{BB962C8B-B14F-4D97-AF65-F5344CB8AC3E}">
        <p14:creationId xmlns:p14="http://schemas.microsoft.com/office/powerpoint/2010/main" val="4226688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2285</TotalTime>
  <Words>3143</Words>
  <Application>Microsoft Office PowerPoint</Application>
  <PresentationFormat>Widescreen</PresentationFormat>
  <Paragraphs>338</Paragraphs>
  <Slides>38</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Trebuchet MS</vt:lpstr>
      <vt:lpstr>Wingdings 3</vt:lpstr>
      <vt:lpstr>Facet</vt:lpstr>
      <vt:lpstr>Winlink </vt:lpstr>
      <vt:lpstr>What is it, really?</vt:lpstr>
      <vt:lpstr>Historical antecedents</vt:lpstr>
      <vt:lpstr>How to get started…</vt:lpstr>
      <vt:lpstr>Operation</vt:lpstr>
      <vt:lpstr>Basic Opeation</vt:lpstr>
      <vt:lpstr>Simple and Very simple</vt:lpstr>
      <vt:lpstr>A browser view of my mailbox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Only No Internet</vt:lpstr>
      <vt:lpstr>FORMS</vt:lpstr>
      <vt:lpstr>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get more practice</vt:lpstr>
      <vt:lpstr>Routine Practice Sessions       Winlink Wednesday   etc.</vt:lpstr>
      <vt:lpstr>PowerPoint Presentation</vt:lpstr>
      <vt:lpstr>Winlink Workday</vt:lpstr>
      <vt:lpstr>PowerPoint Presentation</vt:lpstr>
      <vt:lpstr>APRS link</vt:lpstr>
      <vt:lpstr>(take a break ? ) Now for some demonstrations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Winlink</dc:title>
  <dc:creator>Paul Conaway</dc:creator>
  <cp:lastModifiedBy>Paul Conaway</cp:lastModifiedBy>
  <cp:revision>93</cp:revision>
  <dcterms:created xsi:type="dcterms:W3CDTF">2022-09-19T13:44:04Z</dcterms:created>
  <dcterms:modified xsi:type="dcterms:W3CDTF">2022-10-12T05:44:38Z</dcterms:modified>
</cp:coreProperties>
</file>